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4"/>
  </p:notesMasterIdLst>
  <p:sldIdLst>
    <p:sldId id="290" r:id="rId2"/>
    <p:sldId id="257" r:id="rId3"/>
    <p:sldId id="281" r:id="rId4"/>
    <p:sldId id="258" r:id="rId5"/>
    <p:sldId id="282" r:id="rId6"/>
    <p:sldId id="277" r:id="rId7"/>
    <p:sldId id="287" r:id="rId8"/>
    <p:sldId id="278" r:id="rId9"/>
    <p:sldId id="311" r:id="rId10"/>
    <p:sldId id="387" r:id="rId11"/>
    <p:sldId id="388" r:id="rId12"/>
    <p:sldId id="316" r:id="rId13"/>
    <p:sldId id="320" r:id="rId14"/>
    <p:sldId id="321" r:id="rId15"/>
    <p:sldId id="324" r:id="rId16"/>
    <p:sldId id="297" r:id="rId17"/>
    <p:sldId id="351" r:id="rId18"/>
    <p:sldId id="389" r:id="rId19"/>
    <p:sldId id="340" r:id="rId20"/>
    <p:sldId id="383" r:id="rId21"/>
    <p:sldId id="384" r:id="rId22"/>
    <p:sldId id="385" r:id="rId23"/>
    <p:sldId id="312" r:id="rId24"/>
    <p:sldId id="390" r:id="rId25"/>
    <p:sldId id="417" r:id="rId26"/>
    <p:sldId id="302" r:id="rId27"/>
    <p:sldId id="303" r:id="rId28"/>
    <p:sldId id="304" r:id="rId29"/>
    <p:sldId id="279" r:id="rId30"/>
    <p:sldId id="344" r:id="rId31"/>
    <p:sldId id="345" r:id="rId32"/>
    <p:sldId id="365" r:id="rId33"/>
    <p:sldId id="391" r:id="rId34"/>
    <p:sldId id="346" r:id="rId35"/>
    <p:sldId id="347" r:id="rId36"/>
    <p:sldId id="402" r:id="rId37"/>
    <p:sldId id="348" r:id="rId38"/>
    <p:sldId id="349" r:id="rId39"/>
    <p:sldId id="350" r:id="rId40"/>
    <p:sldId id="394" r:id="rId41"/>
    <p:sldId id="352" r:id="rId42"/>
    <p:sldId id="353" r:id="rId43"/>
    <p:sldId id="354" r:id="rId44"/>
    <p:sldId id="416" r:id="rId45"/>
    <p:sldId id="418" r:id="rId46"/>
    <p:sldId id="355" r:id="rId47"/>
    <p:sldId id="356" r:id="rId48"/>
    <p:sldId id="357" r:id="rId49"/>
    <p:sldId id="395" r:id="rId50"/>
    <p:sldId id="410" r:id="rId51"/>
    <p:sldId id="411" r:id="rId52"/>
    <p:sldId id="412" r:id="rId53"/>
    <p:sldId id="413" r:id="rId54"/>
    <p:sldId id="396" r:id="rId55"/>
    <p:sldId id="421" r:id="rId56"/>
    <p:sldId id="381" r:id="rId57"/>
    <p:sldId id="419" r:id="rId58"/>
    <p:sldId id="420" r:id="rId59"/>
    <p:sldId id="363" r:id="rId60"/>
    <p:sldId id="364" r:id="rId61"/>
    <p:sldId id="422" r:id="rId62"/>
    <p:sldId id="292" r:id="rId6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2F4"/>
    <a:srgbClr val="7F0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83302" autoAdjust="0"/>
  </p:normalViewPr>
  <p:slideViewPr>
    <p:cSldViewPr snapToGrid="0">
      <p:cViewPr varScale="1">
        <p:scale>
          <a:sx n="60" d="100"/>
          <a:sy n="60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9BB74-CC6F-4CB4-B72A-AD7B28D9C8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0732CDB-CEDE-4600-A1A7-A8F4D1DC4918}">
      <dgm:prSet custT="1"/>
      <dgm:spPr>
        <a:solidFill>
          <a:srgbClr val="A4C2F4"/>
        </a:solidFill>
      </dgm:spPr>
      <dgm:t>
        <a:bodyPr/>
        <a:lstStyle/>
        <a:p>
          <a:pPr rtl="0"/>
          <a:r>
            <a:rPr lang="pt-BR" sz="2000" b="1" dirty="0"/>
            <a:t>Professor Gustavo Miranda</a:t>
          </a:r>
          <a:r>
            <a:rPr lang="pt-BR" sz="2000" dirty="0"/>
            <a:t>:</a:t>
          </a:r>
        </a:p>
      </dgm:t>
    </dgm:pt>
    <dgm:pt modelId="{14FE3CA8-8603-4DB7-8773-2F6AEB25CA35}" type="parTrans" cxnId="{B07A7F09-4E92-4B5B-977F-841BDFB66575}">
      <dgm:prSet/>
      <dgm:spPr/>
      <dgm:t>
        <a:bodyPr/>
        <a:lstStyle/>
        <a:p>
          <a:endParaRPr lang="pt-BR"/>
        </a:p>
      </dgm:t>
    </dgm:pt>
    <dgm:pt modelId="{AC91C074-ED34-4458-A0B4-E8CEC888EC03}" type="sibTrans" cxnId="{B07A7F09-4E92-4B5B-977F-841BDFB66575}">
      <dgm:prSet/>
      <dgm:spPr/>
      <dgm:t>
        <a:bodyPr/>
        <a:lstStyle/>
        <a:p>
          <a:endParaRPr lang="pt-BR"/>
        </a:p>
      </dgm:t>
    </dgm:pt>
    <dgm:pt modelId="{26BE1913-60AE-44E5-AAE3-6578BCE55CBB}">
      <dgm:prSet custT="1"/>
      <dgm:spPr/>
      <dgm:t>
        <a:bodyPr/>
        <a:lstStyle/>
        <a:p>
          <a:pPr rtl="0"/>
          <a:r>
            <a:rPr lang="pt-BR" sz="1600" b="1" dirty="0"/>
            <a:t>Graduado</a:t>
          </a:r>
          <a:r>
            <a:rPr lang="pt-BR" sz="1600" dirty="0"/>
            <a:t> em Licenciatura em Computação - </a:t>
          </a:r>
          <a:r>
            <a:rPr lang="pt-BR" sz="1600" b="1" dirty="0"/>
            <a:t>UPE</a:t>
          </a:r>
        </a:p>
      </dgm:t>
    </dgm:pt>
    <dgm:pt modelId="{6AB236D9-D812-427E-82AC-920E71CDA3A2}" type="parTrans" cxnId="{96EE0724-14F6-4C7F-875C-577137ED3661}">
      <dgm:prSet/>
      <dgm:spPr/>
      <dgm:t>
        <a:bodyPr/>
        <a:lstStyle/>
        <a:p>
          <a:endParaRPr lang="pt-BR"/>
        </a:p>
      </dgm:t>
    </dgm:pt>
    <dgm:pt modelId="{D542D2CE-6DCD-4787-AA10-AE8A6D1A30CD}" type="sibTrans" cxnId="{96EE0724-14F6-4C7F-875C-577137ED3661}">
      <dgm:prSet/>
      <dgm:spPr/>
      <dgm:t>
        <a:bodyPr/>
        <a:lstStyle/>
        <a:p>
          <a:endParaRPr lang="pt-BR"/>
        </a:p>
      </dgm:t>
    </dgm:pt>
    <dgm:pt modelId="{72E87840-4CF1-4BF5-B11E-196F6717A733}">
      <dgm:prSet custT="1"/>
      <dgm:spPr/>
      <dgm:t>
        <a:bodyPr/>
        <a:lstStyle/>
        <a:p>
          <a:pPr rtl="0"/>
          <a:r>
            <a:rPr lang="pt-BR" sz="1600" b="1" dirty="0"/>
            <a:t>Experiência</a:t>
          </a:r>
          <a:r>
            <a:rPr lang="pt-BR" sz="1600" dirty="0"/>
            <a:t> nos seguintes campos:</a:t>
          </a:r>
        </a:p>
      </dgm:t>
    </dgm:pt>
    <dgm:pt modelId="{AE1416F7-D87B-458C-B985-74A6F56FA8CE}" type="parTrans" cxnId="{B19A6B98-B3A2-4CE3-8AF5-4C93828E6A76}">
      <dgm:prSet/>
      <dgm:spPr/>
      <dgm:t>
        <a:bodyPr/>
        <a:lstStyle/>
        <a:p>
          <a:endParaRPr lang="pt-BR"/>
        </a:p>
      </dgm:t>
    </dgm:pt>
    <dgm:pt modelId="{063AF782-2124-4D9B-881A-F2734A34A07E}" type="sibTrans" cxnId="{B19A6B98-B3A2-4CE3-8AF5-4C93828E6A76}">
      <dgm:prSet/>
      <dgm:spPr/>
      <dgm:t>
        <a:bodyPr/>
        <a:lstStyle/>
        <a:p>
          <a:endParaRPr lang="pt-BR"/>
        </a:p>
      </dgm:t>
    </dgm:pt>
    <dgm:pt modelId="{6C50D0D9-20D6-4F5E-B863-713EC1215C39}">
      <dgm:prSet custT="1"/>
      <dgm:spPr/>
      <dgm:t>
        <a:bodyPr/>
        <a:lstStyle/>
        <a:p>
          <a:pPr rtl="0"/>
          <a:r>
            <a:rPr lang="pt-BR" sz="1600" dirty="0" err="1"/>
            <a:t>Machine</a:t>
          </a:r>
          <a:r>
            <a:rPr lang="pt-BR" sz="1600" dirty="0"/>
            <a:t> Learning</a:t>
          </a:r>
        </a:p>
      </dgm:t>
    </dgm:pt>
    <dgm:pt modelId="{89CAE734-4536-4DE5-AFA7-7977F57998CF}" type="parTrans" cxnId="{8F072B5B-67DE-4C5B-9AE6-2A68CFAA5F05}">
      <dgm:prSet/>
      <dgm:spPr/>
      <dgm:t>
        <a:bodyPr/>
        <a:lstStyle/>
        <a:p>
          <a:endParaRPr lang="pt-BR"/>
        </a:p>
      </dgm:t>
    </dgm:pt>
    <dgm:pt modelId="{A1FD1F9E-4DFC-4F2B-9749-E81128F90EB9}" type="sibTrans" cxnId="{8F072B5B-67DE-4C5B-9AE6-2A68CFAA5F05}">
      <dgm:prSet/>
      <dgm:spPr/>
      <dgm:t>
        <a:bodyPr/>
        <a:lstStyle/>
        <a:p>
          <a:endParaRPr lang="pt-BR"/>
        </a:p>
      </dgm:t>
    </dgm:pt>
    <dgm:pt modelId="{C91A2B30-BB50-4853-9D34-825D06BEFC30}">
      <dgm:prSet custT="1"/>
      <dgm:spPr/>
      <dgm:t>
        <a:bodyPr/>
        <a:lstStyle/>
        <a:p>
          <a:pPr rtl="0"/>
          <a:r>
            <a:rPr lang="pt-BR" sz="1600" dirty="0"/>
            <a:t>Ciência de Dados</a:t>
          </a:r>
        </a:p>
      </dgm:t>
    </dgm:pt>
    <dgm:pt modelId="{E3CD1C73-7905-4F80-97A8-968C103B5E71}" type="parTrans" cxnId="{07D11D76-7901-41EF-A7EF-8C04008CC5D2}">
      <dgm:prSet/>
      <dgm:spPr/>
      <dgm:t>
        <a:bodyPr/>
        <a:lstStyle/>
        <a:p>
          <a:endParaRPr lang="pt-BR"/>
        </a:p>
      </dgm:t>
    </dgm:pt>
    <dgm:pt modelId="{2EA828D7-EA6B-4212-81A6-DC78BD08E555}" type="sibTrans" cxnId="{07D11D76-7901-41EF-A7EF-8C04008CC5D2}">
      <dgm:prSet/>
      <dgm:spPr/>
      <dgm:t>
        <a:bodyPr/>
        <a:lstStyle/>
        <a:p>
          <a:endParaRPr lang="pt-BR"/>
        </a:p>
      </dgm:t>
    </dgm:pt>
    <dgm:pt modelId="{29DFD6A4-A65A-4BF0-BC70-8848F225BE12}">
      <dgm:prSet custT="1"/>
      <dgm:spPr>
        <a:solidFill>
          <a:srgbClr val="A4C2F4"/>
        </a:solidFill>
      </dgm:spPr>
      <dgm:t>
        <a:bodyPr/>
        <a:lstStyle/>
        <a:p>
          <a:pPr rtl="0"/>
          <a:r>
            <a:rPr lang="pt-BR" sz="2400" b="1" dirty="0"/>
            <a:t>Informações Adicionais</a:t>
          </a:r>
          <a:endParaRPr lang="pt-BR" sz="2400" dirty="0"/>
        </a:p>
      </dgm:t>
    </dgm:pt>
    <dgm:pt modelId="{A24BF1EF-B4C9-42D7-B9A1-64A8A9ED414C}" type="parTrans" cxnId="{36269981-AF3D-4E68-A88A-0DFBD0E12121}">
      <dgm:prSet/>
      <dgm:spPr/>
      <dgm:t>
        <a:bodyPr/>
        <a:lstStyle/>
        <a:p>
          <a:endParaRPr lang="pt-BR"/>
        </a:p>
      </dgm:t>
    </dgm:pt>
    <dgm:pt modelId="{7537496D-4CB3-4CC1-8213-1891BB8D0F5F}" type="sibTrans" cxnId="{36269981-AF3D-4E68-A88A-0DFBD0E12121}">
      <dgm:prSet/>
      <dgm:spPr/>
      <dgm:t>
        <a:bodyPr/>
        <a:lstStyle/>
        <a:p>
          <a:endParaRPr lang="pt-BR"/>
        </a:p>
      </dgm:t>
    </dgm:pt>
    <dgm:pt modelId="{75E4FA63-A4D3-4463-BB5E-5336817ACB8A}">
      <dgm:prSet custT="1"/>
      <dgm:spPr/>
      <dgm:t>
        <a:bodyPr/>
        <a:lstStyle/>
        <a:p>
          <a:pPr rtl="0"/>
          <a:endParaRPr lang="pt-BR" sz="1200" dirty="0"/>
        </a:p>
      </dgm:t>
    </dgm:pt>
    <dgm:pt modelId="{99E71713-830E-4CEE-B921-4AC40205C3BF}" type="parTrans" cxnId="{17B6E557-FBD4-419F-AE8F-BFBD8073FAB1}">
      <dgm:prSet/>
      <dgm:spPr/>
      <dgm:t>
        <a:bodyPr/>
        <a:lstStyle/>
        <a:p>
          <a:endParaRPr lang="pt-BR"/>
        </a:p>
      </dgm:t>
    </dgm:pt>
    <dgm:pt modelId="{DF30B06D-F347-4D81-84D8-6B1231563C05}" type="sibTrans" cxnId="{17B6E557-FBD4-419F-AE8F-BFBD8073FAB1}">
      <dgm:prSet/>
      <dgm:spPr/>
      <dgm:t>
        <a:bodyPr/>
        <a:lstStyle/>
        <a:p>
          <a:endParaRPr lang="pt-BR"/>
        </a:p>
      </dgm:t>
    </dgm:pt>
    <dgm:pt modelId="{5A7FFEB0-9689-4855-B517-8C908B76D87D}">
      <dgm:prSet custT="1"/>
      <dgm:spPr/>
      <dgm:t>
        <a:bodyPr/>
        <a:lstStyle/>
        <a:p>
          <a:pPr rtl="0"/>
          <a:r>
            <a:rPr lang="pt-BR" sz="1600" dirty="0"/>
            <a:t>https://github.com/GustavoHFMO</a:t>
          </a:r>
        </a:p>
      </dgm:t>
    </dgm:pt>
    <dgm:pt modelId="{91847188-8417-45C7-BB1C-422EBA9CD9DB}" type="parTrans" cxnId="{AB88C599-7779-4861-B844-EEE6777139D6}">
      <dgm:prSet/>
      <dgm:spPr/>
      <dgm:t>
        <a:bodyPr/>
        <a:lstStyle/>
        <a:p>
          <a:endParaRPr lang="pt-BR"/>
        </a:p>
      </dgm:t>
    </dgm:pt>
    <dgm:pt modelId="{0020E1D7-9EF6-4928-BAEF-0D9A43641AD8}" type="sibTrans" cxnId="{AB88C599-7779-4861-B844-EEE6777139D6}">
      <dgm:prSet/>
      <dgm:spPr/>
      <dgm:t>
        <a:bodyPr/>
        <a:lstStyle/>
        <a:p>
          <a:endParaRPr lang="pt-BR"/>
        </a:p>
      </dgm:t>
    </dgm:pt>
    <dgm:pt modelId="{EB43DB8D-CA3B-4977-B0A8-2F173606EF7D}">
      <dgm:prSet custT="1"/>
      <dgm:spPr/>
      <dgm:t>
        <a:bodyPr/>
        <a:lstStyle/>
        <a:p>
          <a:pPr rtl="0"/>
          <a:r>
            <a:rPr lang="pt-BR" sz="1600" b="1" dirty="0"/>
            <a:t>Doutor</a:t>
          </a:r>
          <a:r>
            <a:rPr lang="pt-BR" sz="1600" dirty="0"/>
            <a:t> em Inteligência Computacional - </a:t>
          </a:r>
          <a:r>
            <a:rPr lang="pt-BR" sz="1600" b="1" dirty="0"/>
            <a:t>UFPE</a:t>
          </a:r>
        </a:p>
      </dgm:t>
    </dgm:pt>
    <dgm:pt modelId="{C9B1EC2C-E35A-4C44-9557-DA5563223994}" type="parTrans" cxnId="{014FD21B-B166-4253-BBD9-812973414D2A}">
      <dgm:prSet/>
      <dgm:spPr/>
      <dgm:t>
        <a:bodyPr/>
        <a:lstStyle/>
        <a:p>
          <a:endParaRPr lang="pt-BR"/>
        </a:p>
      </dgm:t>
    </dgm:pt>
    <dgm:pt modelId="{4A426B69-8E92-4E3A-83D3-1F74351F8E23}" type="sibTrans" cxnId="{014FD21B-B166-4253-BBD9-812973414D2A}">
      <dgm:prSet/>
      <dgm:spPr/>
      <dgm:t>
        <a:bodyPr/>
        <a:lstStyle/>
        <a:p>
          <a:endParaRPr lang="pt-BR"/>
        </a:p>
      </dgm:t>
    </dgm:pt>
    <dgm:pt modelId="{86FE8042-A11E-43AA-A466-A190930CAD8A}">
      <dgm:prSet custT="1"/>
      <dgm:spPr/>
      <dgm:t>
        <a:bodyPr/>
        <a:lstStyle/>
        <a:p>
          <a:pPr rtl="0"/>
          <a:r>
            <a:rPr lang="pt-BR" sz="1600" b="1" dirty="0"/>
            <a:t>Mestre</a:t>
          </a:r>
          <a:r>
            <a:rPr lang="pt-BR" sz="1600" dirty="0"/>
            <a:t> em Inteligência Computacional - </a:t>
          </a:r>
          <a:r>
            <a:rPr lang="pt-BR" sz="1600" b="1" dirty="0"/>
            <a:t>UFPE</a:t>
          </a:r>
        </a:p>
      </dgm:t>
    </dgm:pt>
    <dgm:pt modelId="{9E559A47-451C-4934-AF8F-C19937B44A46}" type="parTrans" cxnId="{073724D1-DA36-4262-BB3C-37A654F3D215}">
      <dgm:prSet/>
      <dgm:spPr/>
      <dgm:t>
        <a:bodyPr/>
        <a:lstStyle/>
        <a:p>
          <a:endParaRPr lang="pt-BR"/>
        </a:p>
      </dgm:t>
    </dgm:pt>
    <dgm:pt modelId="{9A4BD174-A42F-4B78-92EF-1F217F69529D}" type="sibTrans" cxnId="{073724D1-DA36-4262-BB3C-37A654F3D215}">
      <dgm:prSet/>
      <dgm:spPr/>
      <dgm:t>
        <a:bodyPr/>
        <a:lstStyle/>
        <a:p>
          <a:endParaRPr lang="pt-BR"/>
        </a:p>
      </dgm:t>
    </dgm:pt>
    <dgm:pt modelId="{F08A9358-EB0E-426F-A2C7-F205CAD360DF}" type="pres">
      <dgm:prSet presAssocID="{2A69BB74-CC6F-4CB4-B72A-AD7B28D9C861}" presName="linear" presStyleCnt="0">
        <dgm:presLayoutVars>
          <dgm:animLvl val="lvl"/>
          <dgm:resizeHandles val="exact"/>
        </dgm:presLayoutVars>
      </dgm:prSet>
      <dgm:spPr/>
    </dgm:pt>
    <dgm:pt modelId="{3905D684-1C44-421B-B96D-826F7AA0BF02}" type="pres">
      <dgm:prSet presAssocID="{A0732CDB-CEDE-4600-A1A7-A8F4D1DC4918}" presName="parentText" presStyleLbl="node1" presStyleIdx="0" presStyleCnt="2" custScaleY="59268">
        <dgm:presLayoutVars>
          <dgm:chMax val="0"/>
          <dgm:bulletEnabled val="1"/>
        </dgm:presLayoutVars>
      </dgm:prSet>
      <dgm:spPr/>
    </dgm:pt>
    <dgm:pt modelId="{A10868EC-4E5C-4A6C-ABCB-7892D2194B3B}" type="pres">
      <dgm:prSet presAssocID="{A0732CDB-CEDE-4600-A1A7-A8F4D1DC4918}" presName="childText" presStyleLbl="revTx" presStyleIdx="0" presStyleCnt="2">
        <dgm:presLayoutVars>
          <dgm:bulletEnabled val="1"/>
        </dgm:presLayoutVars>
      </dgm:prSet>
      <dgm:spPr/>
    </dgm:pt>
    <dgm:pt modelId="{96A5FD25-8D1F-472C-B27E-AA18D25FBB9E}" type="pres">
      <dgm:prSet presAssocID="{29DFD6A4-A65A-4BF0-BC70-8848F225BE12}" presName="parentText" presStyleLbl="node1" presStyleIdx="1" presStyleCnt="2" custScaleY="58637">
        <dgm:presLayoutVars>
          <dgm:chMax val="0"/>
          <dgm:bulletEnabled val="1"/>
        </dgm:presLayoutVars>
      </dgm:prSet>
      <dgm:spPr/>
    </dgm:pt>
    <dgm:pt modelId="{90B55815-DC0C-49D5-A5A3-92C75522AB02}" type="pres">
      <dgm:prSet presAssocID="{29DFD6A4-A65A-4BF0-BC70-8848F225BE1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07A7F09-4E92-4B5B-977F-841BDFB66575}" srcId="{2A69BB74-CC6F-4CB4-B72A-AD7B28D9C861}" destId="{A0732CDB-CEDE-4600-A1A7-A8F4D1DC4918}" srcOrd="0" destOrd="0" parTransId="{14FE3CA8-8603-4DB7-8773-2F6AEB25CA35}" sibTransId="{AC91C074-ED34-4458-A0B4-E8CEC888EC03}"/>
    <dgm:cxn modelId="{3AB43610-C620-4F47-B3A5-2FF3132CA2D6}" type="presOf" srcId="{75E4FA63-A4D3-4463-BB5E-5336817ACB8A}" destId="{A10868EC-4E5C-4A6C-ABCB-7892D2194B3B}" srcOrd="0" destOrd="6" presId="urn:microsoft.com/office/officeart/2005/8/layout/vList2"/>
    <dgm:cxn modelId="{014FD21B-B166-4253-BBD9-812973414D2A}" srcId="{A0732CDB-CEDE-4600-A1A7-A8F4D1DC4918}" destId="{EB43DB8D-CA3B-4977-B0A8-2F173606EF7D}" srcOrd="0" destOrd="0" parTransId="{C9B1EC2C-E35A-4C44-9557-DA5563223994}" sibTransId="{4A426B69-8E92-4E3A-83D3-1F74351F8E23}"/>
    <dgm:cxn modelId="{96EE0724-14F6-4C7F-875C-577137ED3661}" srcId="{A0732CDB-CEDE-4600-A1A7-A8F4D1DC4918}" destId="{26BE1913-60AE-44E5-AAE3-6578BCE55CBB}" srcOrd="2" destOrd="0" parTransId="{6AB236D9-D812-427E-82AC-920E71CDA3A2}" sibTransId="{D542D2CE-6DCD-4787-AA10-AE8A6D1A30CD}"/>
    <dgm:cxn modelId="{56A6EB27-0402-4A2C-8042-82210D913C23}" type="presOf" srcId="{72E87840-4CF1-4BF5-B11E-196F6717A733}" destId="{A10868EC-4E5C-4A6C-ABCB-7892D2194B3B}" srcOrd="0" destOrd="3" presId="urn:microsoft.com/office/officeart/2005/8/layout/vList2"/>
    <dgm:cxn modelId="{33EFDB28-8DBB-466E-9621-97DC401935A5}" type="presOf" srcId="{86FE8042-A11E-43AA-A466-A190930CAD8A}" destId="{A10868EC-4E5C-4A6C-ABCB-7892D2194B3B}" srcOrd="0" destOrd="1" presId="urn:microsoft.com/office/officeart/2005/8/layout/vList2"/>
    <dgm:cxn modelId="{508B4036-67AE-4626-9AD2-B86B9014BD82}" type="presOf" srcId="{5A7FFEB0-9689-4855-B517-8C908B76D87D}" destId="{90B55815-DC0C-49D5-A5A3-92C75522AB02}" srcOrd="0" destOrd="0" presId="urn:microsoft.com/office/officeart/2005/8/layout/vList2"/>
    <dgm:cxn modelId="{8F072B5B-67DE-4C5B-9AE6-2A68CFAA5F05}" srcId="{72E87840-4CF1-4BF5-B11E-196F6717A733}" destId="{6C50D0D9-20D6-4F5E-B863-713EC1215C39}" srcOrd="0" destOrd="0" parTransId="{89CAE734-4536-4DE5-AFA7-7977F57998CF}" sibTransId="{A1FD1F9E-4DFC-4F2B-9749-E81128F90EB9}"/>
    <dgm:cxn modelId="{03A4FC45-EF69-48CD-82A2-36EA348157EE}" type="presOf" srcId="{EB43DB8D-CA3B-4977-B0A8-2F173606EF7D}" destId="{A10868EC-4E5C-4A6C-ABCB-7892D2194B3B}" srcOrd="0" destOrd="0" presId="urn:microsoft.com/office/officeart/2005/8/layout/vList2"/>
    <dgm:cxn modelId="{7D532973-E3FB-45C9-AFB1-C557F60ACFF6}" type="presOf" srcId="{C91A2B30-BB50-4853-9D34-825D06BEFC30}" destId="{A10868EC-4E5C-4A6C-ABCB-7892D2194B3B}" srcOrd="0" destOrd="5" presId="urn:microsoft.com/office/officeart/2005/8/layout/vList2"/>
    <dgm:cxn modelId="{07D11D76-7901-41EF-A7EF-8C04008CC5D2}" srcId="{72E87840-4CF1-4BF5-B11E-196F6717A733}" destId="{C91A2B30-BB50-4853-9D34-825D06BEFC30}" srcOrd="1" destOrd="0" parTransId="{E3CD1C73-7905-4F80-97A8-968C103B5E71}" sibTransId="{2EA828D7-EA6B-4212-81A6-DC78BD08E555}"/>
    <dgm:cxn modelId="{17B6E557-FBD4-419F-AE8F-BFBD8073FAB1}" srcId="{A0732CDB-CEDE-4600-A1A7-A8F4D1DC4918}" destId="{75E4FA63-A4D3-4463-BB5E-5336817ACB8A}" srcOrd="4" destOrd="0" parTransId="{99E71713-830E-4CEE-B921-4AC40205C3BF}" sibTransId="{DF30B06D-F347-4D81-84D8-6B1231563C05}"/>
    <dgm:cxn modelId="{36269981-AF3D-4E68-A88A-0DFBD0E12121}" srcId="{2A69BB74-CC6F-4CB4-B72A-AD7B28D9C861}" destId="{29DFD6A4-A65A-4BF0-BC70-8848F225BE12}" srcOrd="1" destOrd="0" parTransId="{A24BF1EF-B4C9-42D7-B9A1-64A8A9ED414C}" sibTransId="{7537496D-4CB3-4CC1-8213-1891BB8D0F5F}"/>
    <dgm:cxn modelId="{517AF187-8D4E-40C4-B83D-EC83BF2A1BDD}" type="presOf" srcId="{6C50D0D9-20D6-4F5E-B863-713EC1215C39}" destId="{A10868EC-4E5C-4A6C-ABCB-7892D2194B3B}" srcOrd="0" destOrd="4" presId="urn:microsoft.com/office/officeart/2005/8/layout/vList2"/>
    <dgm:cxn modelId="{E46BBF8B-681D-48B7-A233-2F295ED58EC1}" type="presOf" srcId="{26BE1913-60AE-44E5-AAE3-6578BCE55CBB}" destId="{A10868EC-4E5C-4A6C-ABCB-7892D2194B3B}" srcOrd="0" destOrd="2" presId="urn:microsoft.com/office/officeart/2005/8/layout/vList2"/>
    <dgm:cxn modelId="{B19A6B98-B3A2-4CE3-8AF5-4C93828E6A76}" srcId="{A0732CDB-CEDE-4600-A1A7-A8F4D1DC4918}" destId="{72E87840-4CF1-4BF5-B11E-196F6717A733}" srcOrd="3" destOrd="0" parTransId="{AE1416F7-D87B-458C-B985-74A6F56FA8CE}" sibTransId="{063AF782-2124-4D9B-881A-F2734A34A07E}"/>
    <dgm:cxn modelId="{AB88C599-7779-4861-B844-EEE6777139D6}" srcId="{29DFD6A4-A65A-4BF0-BC70-8848F225BE12}" destId="{5A7FFEB0-9689-4855-B517-8C908B76D87D}" srcOrd="0" destOrd="0" parTransId="{91847188-8417-45C7-BB1C-422EBA9CD9DB}" sibTransId="{0020E1D7-9EF6-4928-BAEF-0D9A43641AD8}"/>
    <dgm:cxn modelId="{3A2FBCAC-1F40-4FF7-A354-89A18650D9F1}" type="presOf" srcId="{A0732CDB-CEDE-4600-A1A7-A8F4D1DC4918}" destId="{3905D684-1C44-421B-B96D-826F7AA0BF02}" srcOrd="0" destOrd="0" presId="urn:microsoft.com/office/officeart/2005/8/layout/vList2"/>
    <dgm:cxn modelId="{4E27D6B1-75E5-41D3-A92E-D259E07E2592}" type="presOf" srcId="{29DFD6A4-A65A-4BF0-BC70-8848F225BE12}" destId="{96A5FD25-8D1F-472C-B27E-AA18D25FBB9E}" srcOrd="0" destOrd="0" presId="urn:microsoft.com/office/officeart/2005/8/layout/vList2"/>
    <dgm:cxn modelId="{073724D1-DA36-4262-BB3C-37A654F3D215}" srcId="{A0732CDB-CEDE-4600-A1A7-A8F4D1DC4918}" destId="{86FE8042-A11E-43AA-A466-A190930CAD8A}" srcOrd="1" destOrd="0" parTransId="{9E559A47-451C-4934-AF8F-C19937B44A46}" sibTransId="{9A4BD174-A42F-4B78-92EF-1F217F69529D}"/>
    <dgm:cxn modelId="{E8FFB5FB-6694-43FF-987F-04CD85EFCA51}" type="presOf" srcId="{2A69BB74-CC6F-4CB4-B72A-AD7B28D9C861}" destId="{F08A9358-EB0E-426F-A2C7-F205CAD360DF}" srcOrd="0" destOrd="0" presId="urn:microsoft.com/office/officeart/2005/8/layout/vList2"/>
    <dgm:cxn modelId="{FE5DA5C7-DEF5-490D-BC27-986091466318}" type="presParOf" srcId="{F08A9358-EB0E-426F-A2C7-F205CAD360DF}" destId="{3905D684-1C44-421B-B96D-826F7AA0BF02}" srcOrd="0" destOrd="0" presId="urn:microsoft.com/office/officeart/2005/8/layout/vList2"/>
    <dgm:cxn modelId="{0AF5704C-AC96-4BDA-9352-DF2067FAFA60}" type="presParOf" srcId="{F08A9358-EB0E-426F-A2C7-F205CAD360DF}" destId="{A10868EC-4E5C-4A6C-ABCB-7892D2194B3B}" srcOrd="1" destOrd="0" presId="urn:microsoft.com/office/officeart/2005/8/layout/vList2"/>
    <dgm:cxn modelId="{CD44ABA9-97CC-4B09-9F1C-E05638078807}" type="presParOf" srcId="{F08A9358-EB0E-426F-A2C7-F205CAD360DF}" destId="{96A5FD25-8D1F-472C-B27E-AA18D25FBB9E}" srcOrd="2" destOrd="0" presId="urn:microsoft.com/office/officeart/2005/8/layout/vList2"/>
    <dgm:cxn modelId="{356324BC-2686-445E-8E37-7E941CA75F07}" type="presParOf" srcId="{F08A9358-EB0E-426F-A2C7-F205CAD360DF}" destId="{90B55815-DC0C-49D5-A5A3-92C75522AB0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211FD-22E5-4300-97FC-D5D07B45B91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13C6105-E281-47BB-8F15-DDD723F6D810}">
      <dgm:prSet/>
      <dgm:spPr/>
      <dgm:t>
        <a:bodyPr/>
        <a:lstStyle/>
        <a:p>
          <a:pPr rtl="0"/>
          <a:r>
            <a:rPr lang="pt-BR" b="1" dirty="0"/>
            <a:t>Reconhecimento de voz: </a:t>
          </a:r>
          <a:r>
            <a:rPr lang="pt-BR" dirty="0"/>
            <a:t>entendimento da linguagem natural.</a:t>
          </a:r>
        </a:p>
      </dgm:t>
    </dgm:pt>
    <dgm:pt modelId="{F72FC243-1A19-495C-B49A-2D4444823EF0}" type="parTrans" cxnId="{F8732153-F81B-46DA-BF65-72314D8A21A5}">
      <dgm:prSet/>
      <dgm:spPr/>
      <dgm:t>
        <a:bodyPr/>
        <a:lstStyle/>
        <a:p>
          <a:endParaRPr lang="pt-BR"/>
        </a:p>
      </dgm:t>
    </dgm:pt>
    <dgm:pt modelId="{CB3D002A-38C1-4D6D-A8D2-0E30F45724C4}" type="sibTrans" cxnId="{F8732153-F81B-46DA-BF65-72314D8A21A5}">
      <dgm:prSet/>
      <dgm:spPr/>
      <dgm:t>
        <a:bodyPr/>
        <a:lstStyle/>
        <a:p>
          <a:endParaRPr lang="pt-BR"/>
        </a:p>
      </dgm:t>
    </dgm:pt>
    <dgm:pt modelId="{4A4CA60B-33F0-4286-95C4-9CC1593C2C17}">
      <dgm:prSet/>
      <dgm:spPr/>
      <dgm:t>
        <a:bodyPr/>
        <a:lstStyle/>
        <a:p>
          <a:pPr rtl="0"/>
          <a:r>
            <a:rPr lang="pt-BR" b="1" dirty="0"/>
            <a:t>Reconhecimento de caligrafias: </a:t>
          </a:r>
          <a:r>
            <a:rPr lang="pt-BR" b="0" dirty="0"/>
            <a:t>reconhecer assinaturas.</a:t>
          </a:r>
          <a:endParaRPr lang="pt-BR" dirty="0"/>
        </a:p>
      </dgm:t>
    </dgm:pt>
    <dgm:pt modelId="{F18E05EE-DFC6-4D3D-957D-07D8060AD851}" type="parTrans" cxnId="{0DF2EC5A-C663-4846-A8C7-7B7FCA372744}">
      <dgm:prSet/>
      <dgm:spPr/>
      <dgm:t>
        <a:bodyPr/>
        <a:lstStyle/>
        <a:p>
          <a:endParaRPr lang="pt-BR"/>
        </a:p>
      </dgm:t>
    </dgm:pt>
    <dgm:pt modelId="{48B9FA93-0E64-448D-8611-D18B3A34D730}" type="sibTrans" cxnId="{0DF2EC5A-C663-4846-A8C7-7B7FCA372744}">
      <dgm:prSet/>
      <dgm:spPr/>
      <dgm:t>
        <a:bodyPr/>
        <a:lstStyle/>
        <a:p>
          <a:endParaRPr lang="pt-BR"/>
        </a:p>
      </dgm:t>
    </dgm:pt>
    <dgm:pt modelId="{1831AECB-E8D8-4904-9479-A87DFA204E69}">
      <dgm:prSet/>
      <dgm:spPr/>
      <dgm:t>
        <a:bodyPr/>
        <a:lstStyle/>
        <a:p>
          <a:pPr rtl="0"/>
          <a:r>
            <a:rPr lang="pt-BR" b="1" dirty="0"/>
            <a:t>Tradução de texto:</a:t>
          </a:r>
          <a:r>
            <a:rPr lang="pt-BR" dirty="0"/>
            <a:t> por exemplo, do inglês para o português.</a:t>
          </a:r>
        </a:p>
      </dgm:t>
    </dgm:pt>
    <dgm:pt modelId="{1FA4A5B8-6A3E-405A-96FE-A543BC3C5FBE}" type="parTrans" cxnId="{5D55FA0C-B9F4-4A58-BA8D-649F1CFDA145}">
      <dgm:prSet/>
      <dgm:spPr/>
      <dgm:t>
        <a:bodyPr/>
        <a:lstStyle/>
        <a:p>
          <a:endParaRPr lang="pt-BR"/>
        </a:p>
      </dgm:t>
    </dgm:pt>
    <dgm:pt modelId="{10CC6A09-E8C7-431E-B1C8-419E3ADF5029}" type="sibTrans" cxnId="{5D55FA0C-B9F4-4A58-BA8D-649F1CFDA145}">
      <dgm:prSet/>
      <dgm:spPr/>
      <dgm:t>
        <a:bodyPr/>
        <a:lstStyle/>
        <a:p>
          <a:endParaRPr lang="pt-BR"/>
        </a:p>
      </dgm:t>
    </dgm:pt>
    <dgm:pt modelId="{99C97D8A-E547-4A8B-93C0-B7F4838D61A4}">
      <dgm:prSet/>
      <dgm:spPr/>
      <dgm:t>
        <a:bodyPr/>
        <a:lstStyle/>
        <a:p>
          <a:pPr rtl="0"/>
          <a:r>
            <a:rPr lang="pt-BR" b="1" dirty="0"/>
            <a:t>Filtros de correios eletrônicos: </a:t>
          </a:r>
          <a:r>
            <a:rPr lang="pt-BR" dirty="0"/>
            <a:t>separando mensagens potencialmente perigosas das mensagens permitidas.</a:t>
          </a:r>
        </a:p>
      </dgm:t>
    </dgm:pt>
    <dgm:pt modelId="{53AEE613-7A43-482D-A324-A213342F6242}" type="parTrans" cxnId="{1659DB49-D001-43D9-963F-97D66D8346A7}">
      <dgm:prSet/>
      <dgm:spPr/>
      <dgm:t>
        <a:bodyPr/>
        <a:lstStyle/>
        <a:p>
          <a:endParaRPr lang="pt-BR"/>
        </a:p>
      </dgm:t>
    </dgm:pt>
    <dgm:pt modelId="{DB51D58A-52F9-4CDB-926E-F4C1FA907384}" type="sibTrans" cxnId="{1659DB49-D001-43D9-963F-97D66D8346A7}">
      <dgm:prSet/>
      <dgm:spPr/>
      <dgm:t>
        <a:bodyPr/>
        <a:lstStyle/>
        <a:p>
          <a:endParaRPr lang="pt-BR"/>
        </a:p>
      </dgm:t>
    </dgm:pt>
    <dgm:pt modelId="{21996F1A-416A-4F85-8B76-6459864FB62F}" type="pres">
      <dgm:prSet presAssocID="{A5F211FD-22E5-4300-97FC-D5D07B45B91D}" presName="Name0" presStyleCnt="0">
        <dgm:presLayoutVars>
          <dgm:dir/>
          <dgm:resizeHandles val="exact"/>
        </dgm:presLayoutVars>
      </dgm:prSet>
      <dgm:spPr/>
    </dgm:pt>
    <dgm:pt modelId="{5CAE6A3B-964B-4788-8BF7-8AADA53FDA8C}" type="pres">
      <dgm:prSet presAssocID="{D13C6105-E281-47BB-8F15-DDD723F6D810}" presName="composite" presStyleCnt="0"/>
      <dgm:spPr/>
    </dgm:pt>
    <dgm:pt modelId="{21B40A3D-4023-4E14-800F-BA76D0891E7E}" type="pres">
      <dgm:prSet presAssocID="{D13C6105-E281-47BB-8F15-DDD723F6D810}" presName="rect1" presStyleLbl="trAlignAcc1" presStyleIdx="0" presStyleCnt="4" custScaleX="86192">
        <dgm:presLayoutVars>
          <dgm:bulletEnabled val="1"/>
        </dgm:presLayoutVars>
      </dgm:prSet>
      <dgm:spPr/>
    </dgm:pt>
    <dgm:pt modelId="{7F24398E-7DC4-4E89-B903-888CFC91D1B1}" type="pres">
      <dgm:prSet presAssocID="{D13C6105-E281-47BB-8F15-DDD723F6D810}" presName="rect2" presStyleLbl="fgImgPlace1" presStyleIdx="0" presStyleCnt="4" custScaleX="132030" custScaleY="82798"/>
      <dgm:spPr>
        <a:solidFill>
          <a:srgbClr val="A4C2F4"/>
        </a:solidFill>
      </dgm:spPr>
    </dgm:pt>
    <dgm:pt modelId="{6F4AB31D-8B68-4B7E-AD46-4C240CC71471}" type="pres">
      <dgm:prSet presAssocID="{CB3D002A-38C1-4D6D-A8D2-0E30F45724C4}" presName="sibTrans" presStyleCnt="0"/>
      <dgm:spPr/>
    </dgm:pt>
    <dgm:pt modelId="{BD7AC4ED-AFE1-4526-89BE-C64AEAB62231}" type="pres">
      <dgm:prSet presAssocID="{4A4CA60B-33F0-4286-95C4-9CC1593C2C17}" presName="composite" presStyleCnt="0"/>
      <dgm:spPr/>
    </dgm:pt>
    <dgm:pt modelId="{C350BDBD-EC03-4A36-846B-6D76CACB94EE}" type="pres">
      <dgm:prSet presAssocID="{4A4CA60B-33F0-4286-95C4-9CC1593C2C17}" presName="rect1" presStyleLbl="trAlignAcc1" presStyleIdx="1" presStyleCnt="4" custScaleX="86192">
        <dgm:presLayoutVars>
          <dgm:bulletEnabled val="1"/>
        </dgm:presLayoutVars>
      </dgm:prSet>
      <dgm:spPr/>
    </dgm:pt>
    <dgm:pt modelId="{48443A74-59CB-4AC8-858A-DF4AD415A874}" type="pres">
      <dgm:prSet presAssocID="{4A4CA60B-33F0-4286-95C4-9CC1593C2C17}" presName="rect2" presStyleLbl="fgImgPlace1" presStyleIdx="1" presStyleCnt="4" custScaleX="132030" custScaleY="82798"/>
      <dgm:spPr>
        <a:solidFill>
          <a:srgbClr val="A4C2F4"/>
        </a:solidFill>
      </dgm:spPr>
    </dgm:pt>
    <dgm:pt modelId="{6D71721B-E931-4EA3-959B-92AC07193923}" type="pres">
      <dgm:prSet presAssocID="{48B9FA93-0E64-448D-8611-D18B3A34D730}" presName="sibTrans" presStyleCnt="0"/>
      <dgm:spPr/>
    </dgm:pt>
    <dgm:pt modelId="{575419A2-9110-4E87-9477-C4A63091EF04}" type="pres">
      <dgm:prSet presAssocID="{1831AECB-E8D8-4904-9479-A87DFA204E69}" presName="composite" presStyleCnt="0"/>
      <dgm:spPr/>
    </dgm:pt>
    <dgm:pt modelId="{D983CF01-C2BB-4B02-8523-805DCE11DCA0}" type="pres">
      <dgm:prSet presAssocID="{1831AECB-E8D8-4904-9479-A87DFA204E69}" presName="rect1" presStyleLbl="trAlignAcc1" presStyleIdx="2" presStyleCnt="4" custScaleX="86192">
        <dgm:presLayoutVars>
          <dgm:bulletEnabled val="1"/>
        </dgm:presLayoutVars>
      </dgm:prSet>
      <dgm:spPr/>
    </dgm:pt>
    <dgm:pt modelId="{F14400DD-D03D-4628-9666-72359236B8AF}" type="pres">
      <dgm:prSet presAssocID="{1831AECB-E8D8-4904-9479-A87DFA204E69}" presName="rect2" presStyleLbl="fgImgPlace1" presStyleIdx="2" presStyleCnt="4" custScaleX="132030" custScaleY="82798"/>
      <dgm:spPr>
        <a:solidFill>
          <a:srgbClr val="A4C2F4"/>
        </a:solidFill>
      </dgm:spPr>
    </dgm:pt>
    <dgm:pt modelId="{B77319B8-B3F4-4957-8F86-E22FA40267EA}" type="pres">
      <dgm:prSet presAssocID="{10CC6A09-E8C7-431E-B1C8-419E3ADF5029}" presName="sibTrans" presStyleCnt="0"/>
      <dgm:spPr/>
    </dgm:pt>
    <dgm:pt modelId="{604C7912-7CC0-478F-AF8D-638339F370B9}" type="pres">
      <dgm:prSet presAssocID="{99C97D8A-E547-4A8B-93C0-B7F4838D61A4}" presName="composite" presStyleCnt="0"/>
      <dgm:spPr/>
    </dgm:pt>
    <dgm:pt modelId="{35B89F95-50EA-41D1-ADDD-46AB7389CB6E}" type="pres">
      <dgm:prSet presAssocID="{99C97D8A-E547-4A8B-93C0-B7F4838D61A4}" presName="rect1" presStyleLbl="trAlignAcc1" presStyleIdx="3" presStyleCnt="4" custScaleX="83312">
        <dgm:presLayoutVars>
          <dgm:bulletEnabled val="1"/>
        </dgm:presLayoutVars>
      </dgm:prSet>
      <dgm:spPr/>
    </dgm:pt>
    <dgm:pt modelId="{6CED9B20-FDC9-4FB4-A6EA-29C1A6F22595}" type="pres">
      <dgm:prSet presAssocID="{99C97D8A-E547-4A8B-93C0-B7F4838D61A4}" presName="rect2" presStyleLbl="fgImgPlace1" presStyleIdx="3" presStyleCnt="4" custScaleX="123354" custScaleY="82798"/>
      <dgm:spPr>
        <a:solidFill>
          <a:srgbClr val="A4C2F4"/>
        </a:solidFill>
      </dgm:spPr>
    </dgm:pt>
  </dgm:ptLst>
  <dgm:cxnLst>
    <dgm:cxn modelId="{3740A503-FC03-4C58-B3D7-9AA0D63E66DA}" type="presOf" srcId="{A5F211FD-22E5-4300-97FC-D5D07B45B91D}" destId="{21996F1A-416A-4F85-8B76-6459864FB62F}" srcOrd="0" destOrd="0" presId="urn:microsoft.com/office/officeart/2008/layout/PictureStrips"/>
    <dgm:cxn modelId="{5D55FA0C-B9F4-4A58-BA8D-649F1CFDA145}" srcId="{A5F211FD-22E5-4300-97FC-D5D07B45B91D}" destId="{1831AECB-E8D8-4904-9479-A87DFA204E69}" srcOrd="2" destOrd="0" parTransId="{1FA4A5B8-6A3E-405A-96FE-A543BC3C5FBE}" sibTransId="{10CC6A09-E8C7-431E-B1C8-419E3ADF5029}"/>
    <dgm:cxn modelId="{1659DB49-D001-43D9-963F-97D66D8346A7}" srcId="{A5F211FD-22E5-4300-97FC-D5D07B45B91D}" destId="{99C97D8A-E547-4A8B-93C0-B7F4838D61A4}" srcOrd="3" destOrd="0" parTransId="{53AEE613-7A43-482D-A324-A213342F6242}" sibTransId="{DB51D58A-52F9-4CDB-926E-F4C1FA907384}"/>
    <dgm:cxn modelId="{3B553F71-B7C2-4428-8653-093A7FB401B6}" type="presOf" srcId="{99C97D8A-E547-4A8B-93C0-B7F4838D61A4}" destId="{35B89F95-50EA-41D1-ADDD-46AB7389CB6E}" srcOrd="0" destOrd="0" presId="urn:microsoft.com/office/officeart/2008/layout/PictureStrips"/>
    <dgm:cxn modelId="{F8732153-F81B-46DA-BF65-72314D8A21A5}" srcId="{A5F211FD-22E5-4300-97FC-D5D07B45B91D}" destId="{D13C6105-E281-47BB-8F15-DDD723F6D810}" srcOrd="0" destOrd="0" parTransId="{F72FC243-1A19-495C-B49A-2D4444823EF0}" sibTransId="{CB3D002A-38C1-4D6D-A8D2-0E30F45724C4}"/>
    <dgm:cxn modelId="{0DF2EC5A-C663-4846-A8C7-7B7FCA372744}" srcId="{A5F211FD-22E5-4300-97FC-D5D07B45B91D}" destId="{4A4CA60B-33F0-4286-95C4-9CC1593C2C17}" srcOrd="1" destOrd="0" parTransId="{F18E05EE-DFC6-4D3D-957D-07D8060AD851}" sibTransId="{48B9FA93-0E64-448D-8611-D18B3A34D730}"/>
    <dgm:cxn modelId="{2291DB8D-E9EA-4FE0-A3AD-B0B745A5C01C}" type="presOf" srcId="{1831AECB-E8D8-4904-9479-A87DFA204E69}" destId="{D983CF01-C2BB-4B02-8523-805DCE11DCA0}" srcOrd="0" destOrd="0" presId="urn:microsoft.com/office/officeart/2008/layout/PictureStrips"/>
    <dgm:cxn modelId="{1B0CC8D5-977A-4B97-8F5A-9E3CA166934C}" type="presOf" srcId="{4A4CA60B-33F0-4286-95C4-9CC1593C2C17}" destId="{C350BDBD-EC03-4A36-846B-6D76CACB94EE}" srcOrd="0" destOrd="0" presId="urn:microsoft.com/office/officeart/2008/layout/PictureStrips"/>
    <dgm:cxn modelId="{42C719F0-B0D0-4D96-953C-2FC396612611}" type="presOf" srcId="{D13C6105-E281-47BB-8F15-DDD723F6D810}" destId="{21B40A3D-4023-4E14-800F-BA76D0891E7E}" srcOrd="0" destOrd="0" presId="urn:microsoft.com/office/officeart/2008/layout/PictureStrips"/>
    <dgm:cxn modelId="{46E1F296-C376-4581-91FE-78CE0477CFCD}" type="presParOf" srcId="{21996F1A-416A-4F85-8B76-6459864FB62F}" destId="{5CAE6A3B-964B-4788-8BF7-8AADA53FDA8C}" srcOrd="0" destOrd="0" presId="urn:microsoft.com/office/officeart/2008/layout/PictureStrips"/>
    <dgm:cxn modelId="{3FB3867E-25EE-4B1F-ACEF-3A89A736C01E}" type="presParOf" srcId="{5CAE6A3B-964B-4788-8BF7-8AADA53FDA8C}" destId="{21B40A3D-4023-4E14-800F-BA76D0891E7E}" srcOrd="0" destOrd="0" presId="urn:microsoft.com/office/officeart/2008/layout/PictureStrips"/>
    <dgm:cxn modelId="{894B7508-7C9C-4A3A-9770-4201C399A05E}" type="presParOf" srcId="{5CAE6A3B-964B-4788-8BF7-8AADA53FDA8C}" destId="{7F24398E-7DC4-4E89-B903-888CFC91D1B1}" srcOrd="1" destOrd="0" presId="urn:microsoft.com/office/officeart/2008/layout/PictureStrips"/>
    <dgm:cxn modelId="{B9A1C80F-3A5F-476B-A224-475A83A1AE2D}" type="presParOf" srcId="{21996F1A-416A-4F85-8B76-6459864FB62F}" destId="{6F4AB31D-8B68-4B7E-AD46-4C240CC71471}" srcOrd="1" destOrd="0" presId="urn:microsoft.com/office/officeart/2008/layout/PictureStrips"/>
    <dgm:cxn modelId="{4B2241B2-4617-42C3-B700-11072CB6846D}" type="presParOf" srcId="{21996F1A-416A-4F85-8B76-6459864FB62F}" destId="{BD7AC4ED-AFE1-4526-89BE-C64AEAB62231}" srcOrd="2" destOrd="0" presId="urn:microsoft.com/office/officeart/2008/layout/PictureStrips"/>
    <dgm:cxn modelId="{96AEB341-75DD-405F-9398-3952DC6FBF87}" type="presParOf" srcId="{BD7AC4ED-AFE1-4526-89BE-C64AEAB62231}" destId="{C350BDBD-EC03-4A36-846B-6D76CACB94EE}" srcOrd="0" destOrd="0" presId="urn:microsoft.com/office/officeart/2008/layout/PictureStrips"/>
    <dgm:cxn modelId="{197A62E9-E46E-4A36-9B38-153454A5B942}" type="presParOf" srcId="{BD7AC4ED-AFE1-4526-89BE-C64AEAB62231}" destId="{48443A74-59CB-4AC8-858A-DF4AD415A874}" srcOrd="1" destOrd="0" presId="urn:microsoft.com/office/officeart/2008/layout/PictureStrips"/>
    <dgm:cxn modelId="{EBD1F507-6C09-4386-AFC3-C770A10DF725}" type="presParOf" srcId="{21996F1A-416A-4F85-8B76-6459864FB62F}" destId="{6D71721B-E931-4EA3-959B-92AC07193923}" srcOrd="3" destOrd="0" presId="urn:microsoft.com/office/officeart/2008/layout/PictureStrips"/>
    <dgm:cxn modelId="{306B366C-3A69-43C1-98AC-C6A1E86CE67B}" type="presParOf" srcId="{21996F1A-416A-4F85-8B76-6459864FB62F}" destId="{575419A2-9110-4E87-9477-C4A63091EF04}" srcOrd="4" destOrd="0" presId="urn:microsoft.com/office/officeart/2008/layout/PictureStrips"/>
    <dgm:cxn modelId="{6F8C26FF-65E9-4662-8C1E-0F6B3F716BE5}" type="presParOf" srcId="{575419A2-9110-4E87-9477-C4A63091EF04}" destId="{D983CF01-C2BB-4B02-8523-805DCE11DCA0}" srcOrd="0" destOrd="0" presId="urn:microsoft.com/office/officeart/2008/layout/PictureStrips"/>
    <dgm:cxn modelId="{D38F2BEA-9D48-4366-BABC-30C585CC6675}" type="presParOf" srcId="{575419A2-9110-4E87-9477-C4A63091EF04}" destId="{F14400DD-D03D-4628-9666-72359236B8AF}" srcOrd="1" destOrd="0" presId="urn:microsoft.com/office/officeart/2008/layout/PictureStrips"/>
    <dgm:cxn modelId="{25575F8E-1D78-4DD1-AB1B-B333435D20AF}" type="presParOf" srcId="{21996F1A-416A-4F85-8B76-6459864FB62F}" destId="{B77319B8-B3F4-4957-8F86-E22FA40267EA}" srcOrd="5" destOrd="0" presId="urn:microsoft.com/office/officeart/2008/layout/PictureStrips"/>
    <dgm:cxn modelId="{6AAADF77-FD88-404E-A162-98CB17737E2D}" type="presParOf" srcId="{21996F1A-416A-4F85-8B76-6459864FB62F}" destId="{604C7912-7CC0-478F-AF8D-638339F370B9}" srcOrd="6" destOrd="0" presId="urn:microsoft.com/office/officeart/2008/layout/PictureStrips"/>
    <dgm:cxn modelId="{7C324029-6BD1-4F79-9AE1-0575E5D13565}" type="presParOf" srcId="{604C7912-7CC0-478F-AF8D-638339F370B9}" destId="{35B89F95-50EA-41D1-ADDD-46AB7389CB6E}" srcOrd="0" destOrd="0" presId="urn:microsoft.com/office/officeart/2008/layout/PictureStrips"/>
    <dgm:cxn modelId="{FC307FB3-61A8-4AB7-A2D8-7C9769391E0A}" type="presParOf" srcId="{604C7912-7CC0-478F-AF8D-638339F370B9}" destId="{6CED9B20-FDC9-4FB4-A6EA-29C1A6F2259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52A8BF-BE4A-4366-8810-C8792795C083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DCE86AB6-E9E8-45C5-A909-A823B5B02B39}">
      <dgm:prSet/>
      <dgm:spPr/>
      <dgm:t>
        <a:bodyPr/>
        <a:lstStyle/>
        <a:p>
          <a:pPr rtl="0"/>
          <a:r>
            <a:rPr lang="pt-BR"/>
            <a:t>Aprendizado Supervisionado</a:t>
          </a:r>
        </a:p>
      </dgm:t>
    </dgm:pt>
    <dgm:pt modelId="{36400D91-74A7-4979-81F3-A65B6523920F}" type="parTrans" cxnId="{5FE00AC8-81D5-45D8-AC46-4BBF2BE063B3}">
      <dgm:prSet/>
      <dgm:spPr/>
      <dgm:t>
        <a:bodyPr/>
        <a:lstStyle/>
        <a:p>
          <a:endParaRPr lang="pt-BR"/>
        </a:p>
      </dgm:t>
    </dgm:pt>
    <dgm:pt modelId="{733924D9-955F-4527-B79F-CF316C6CBA57}" type="sibTrans" cxnId="{5FE00AC8-81D5-45D8-AC46-4BBF2BE063B3}">
      <dgm:prSet/>
      <dgm:spPr/>
      <dgm:t>
        <a:bodyPr/>
        <a:lstStyle/>
        <a:p>
          <a:endParaRPr lang="pt-BR"/>
        </a:p>
      </dgm:t>
    </dgm:pt>
    <dgm:pt modelId="{2A264D24-03C9-45A2-8337-05D20C49E4AB}">
      <dgm:prSet/>
      <dgm:spPr/>
      <dgm:t>
        <a:bodyPr/>
        <a:lstStyle/>
        <a:p>
          <a:pPr rtl="0"/>
          <a:r>
            <a:rPr lang="pt-BR" dirty="0"/>
            <a:t>Aprendizado Não-supervisionado</a:t>
          </a:r>
        </a:p>
      </dgm:t>
    </dgm:pt>
    <dgm:pt modelId="{2B54E20C-9418-4AD3-884D-F1D84319DC71}" type="parTrans" cxnId="{D34C99C4-CE18-4265-BC66-B61E4C4B2D7D}">
      <dgm:prSet/>
      <dgm:spPr/>
      <dgm:t>
        <a:bodyPr/>
        <a:lstStyle/>
        <a:p>
          <a:endParaRPr lang="pt-BR"/>
        </a:p>
      </dgm:t>
    </dgm:pt>
    <dgm:pt modelId="{EFE8154D-7D26-4FC1-821D-873B012768E1}" type="sibTrans" cxnId="{D34C99C4-CE18-4265-BC66-B61E4C4B2D7D}">
      <dgm:prSet/>
      <dgm:spPr/>
      <dgm:t>
        <a:bodyPr/>
        <a:lstStyle/>
        <a:p>
          <a:endParaRPr lang="pt-BR"/>
        </a:p>
      </dgm:t>
    </dgm:pt>
    <dgm:pt modelId="{77B2702B-1091-4025-ADF0-19C4767D2D26}">
      <dgm:prSet/>
      <dgm:spPr/>
      <dgm:t>
        <a:bodyPr/>
        <a:lstStyle/>
        <a:p>
          <a:pPr rtl="0"/>
          <a:r>
            <a:rPr lang="pt-BR" dirty="0"/>
            <a:t>Aprendizado por Reforço</a:t>
          </a:r>
        </a:p>
      </dgm:t>
    </dgm:pt>
    <dgm:pt modelId="{46384F1D-0C5E-4BE8-9E45-52246480BB75}" type="parTrans" cxnId="{3B644B19-D09A-464E-B582-93AB35D9FCD0}">
      <dgm:prSet/>
      <dgm:spPr/>
      <dgm:t>
        <a:bodyPr/>
        <a:lstStyle/>
        <a:p>
          <a:endParaRPr lang="pt-BR"/>
        </a:p>
      </dgm:t>
    </dgm:pt>
    <dgm:pt modelId="{1AAB5411-F39E-4DE7-A779-57941FFE1366}" type="sibTrans" cxnId="{3B644B19-D09A-464E-B582-93AB35D9FCD0}">
      <dgm:prSet/>
      <dgm:spPr/>
      <dgm:t>
        <a:bodyPr/>
        <a:lstStyle/>
        <a:p>
          <a:endParaRPr lang="pt-BR"/>
        </a:p>
      </dgm:t>
    </dgm:pt>
    <dgm:pt modelId="{68766F57-67A6-48F8-AE7E-7D0CC9662CD9}" type="pres">
      <dgm:prSet presAssocID="{A652A8BF-BE4A-4366-8810-C8792795C08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E4CC3C0-DCCD-48D3-AEDF-E6C871497A54}" type="pres">
      <dgm:prSet presAssocID="{DCE86AB6-E9E8-45C5-A909-A823B5B02B39}" presName="hierRoot1" presStyleCnt="0">
        <dgm:presLayoutVars>
          <dgm:hierBranch val="init"/>
        </dgm:presLayoutVars>
      </dgm:prSet>
      <dgm:spPr/>
    </dgm:pt>
    <dgm:pt modelId="{F8C139A9-54E4-4F18-BFE6-53E4EE7354B9}" type="pres">
      <dgm:prSet presAssocID="{DCE86AB6-E9E8-45C5-A909-A823B5B02B39}" presName="rootComposite1" presStyleCnt="0"/>
      <dgm:spPr/>
    </dgm:pt>
    <dgm:pt modelId="{EEAB56D1-42EE-4D4E-AAA8-E0A314DF3692}" type="pres">
      <dgm:prSet presAssocID="{DCE86AB6-E9E8-45C5-A909-A823B5B02B39}" presName="rootText1" presStyleLbl="alignAcc1" presStyleIdx="0" presStyleCnt="0">
        <dgm:presLayoutVars>
          <dgm:chPref val="3"/>
        </dgm:presLayoutVars>
      </dgm:prSet>
      <dgm:spPr/>
    </dgm:pt>
    <dgm:pt modelId="{EE26F8A8-2D8D-42E0-9F6D-16AEA00E0C38}" type="pres">
      <dgm:prSet presAssocID="{DCE86AB6-E9E8-45C5-A909-A823B5B02B39}" presName="topArc1" presStyleLbl="parChTrans1D1" presStyleIdx="0" presStyleCnt="6"/>
      <dgm:spPr/>
    </dgm:pt>
    <dgm:pt modelId="{8DE3AB34-62E9-4E92-A282-DDE3A47CC4C1}" type="pres">
      <dgm:prSet presAssocID="{DCE86AB6-E9E8-45C5-A909-A823B5B02B39}" presName="bottomArc1" presStyleLbl="parChTrans1D1" presStyleIdx="1" presStyleCnt="6"/>
      <dgm:spPr/>
    </dgm:pt>
    <dgm:pt modelId="{84540B83-14EC-4EFC-AE05-A4DBCC742874}" type="pres">
      <dgm:prSet presAssocID="{DCE86AB6-E9E8-45C5-A909-A823B5B02B39}" presName="topConnNode1" presStyleLbl="node1" presStyleIdx="0" presStyleCnt="0"/>
      <dgm:spPr/>
    </dgm:pt>
    <dgm:pt modelId="{9C7F34D9-48CF-44F3-81BB-FB6C734C9548}" type="pres">
      <dgm:prSet presAssocID="{DCE86AB6-E9E8-45C5-A909-A823B5B02B39}" presName="hierChild2" presStyleCnt="0"/>
      <dgm:spPr/>
    </dgm:pt>
    <dgm:pt modelId="{D34239F3-D1FB-466C-86C9-69B49BAD9C69}" type="pres">
      <dgm:prSet presAssocID="{DCE86AB6-E9E8-45C5-A909-A823B5B02B39}" presName="hierChild3" presStyleCnt="0"/>
      <dgm:spPr/>
    </dgm:pt>
    <dgm:pt modelId="{2452FC87-05B6-45A4-A104-E6AB051630CF}" type="pres">
      <dgm:prSet presAssocID="{2A264D24-03C9-45A2-8337-05D20C49E4AB}" presName="hierRoot1" presStyleCnt="0">
        <dgm:presLayoutVars>
          <dgm:hierBranch val="init"/>
        </dgm:presLayoutVars>
      </dgm:prSet>
      <dgm:spPr/>
    </dgm:pt>
    <dgm:pt modelId="{EF5A12C4-B814-4E6D-9D12-7BC70BC042AF}" type="pres">
      <dgm:prSet presAssocID="{2A264D24-03C9-45A2-8337-05D20C49E4AB}" presName="rootComposite1" presStyleCnt="0"/>
      <dgm:spPr/>
    </dgm:pt>
    <dgm:pt modelId="{FA7EEED7-CDAE-4AEC-836F-2C081AE8A52B}" type="pres">
      <dgm:prSet presAssocID="{2A264D24-03C9-45A2-8337-05D20C49E4AB}" presName="rootText1" presStyleLbl="alignAcc1" presStyleIdx="0" presStyleCnt="0">
        <dgm:presLayoutVars>
          <dgm:chPref val="3"/>
        </dgm:presLayoutVars>
      </dgm:prSet>
      <dgm:spPr/>
    </dgm:pt>
    <dgm:pt modelId="{CA9F7E5E-319A-4010-A9A9-FE703B9C7B2C}" type="pres">
      <dgm:prSet presAssocID="{2A264D24-03C9-45A2-8337-05D20C49E4AB}" presName="topArc1" presStyleLbl="parChTrans1D1" presStyleIdx="2" presStyleCnt="6"/>
      <dgm:spPr/>
    </dgm:pt>
    <dgm:pt modelId="{9DF56610-B753-4FB8-BE5C-A73F85CC9992}" type="pres">
      <dgm:prSet presAssocID="{2A264D24-03C9-45A2-8337-05D20C49E4AB}" presName="bottomArc1" presStyleLbl="parChTrans1D1" presStyleIdx="3" presStyleCnt="6"/>
      <dgm:spPr/>
    </dgm:pt>
    <dgm:pt modelId="{5C4058C8-B338-4D55-9050-A7C2BD39BFF1}" type="pres">
      <dgm:prSet presAssocID="{2A264D24-03C9-45A2-8337-05D20C49E4AB}" presName="topConnNode1" presStyleLbl="node1" presStyleIdx="0" presStyleCnt="0"/>
      <dgm:spPr/>
    </dgm:pt>
    <dgm:pt modelId="{809EEED6-7A9F-4006-8C55-907490CADB90}" type="pres">
      <dgm:prSet presAssocID="{2A264D24-03C9-45A2-8337-05D20C49E4AB}" presName="hierChild2" presStyleCnt="0"/>
      <dgm:spPr/>
    </dgm:pt>
    <dgm:pt modelId="{40280D62-0AB3-4045-9F1D-9D24464993C6}" type="pres">
      <dgm:prSet presAssocID="{2A264D24-03C9-45A2-8337-05D20C49E4AB}" presName="hierChild3" presStyleCnt="0"/>
      <dgm:spPr/>
    </dgm:pt>
    <dgm:pt modelId="{D3292A62-3AC6-480B-B7EB-F3B3FB1F4DCA}" type="pres">
      <dgm:prSet presAssocID="{77B2702B-1091-4025-ADF0-19C4767D2D26}" presName="hierRoot1" presStyleCnt="0">
        <dgm:presLayoutVars>
          <dgm:hierBranch val="init"/>
        </dgm:presLayoutVars>
      </dgm:prSet>
      <dgm:spPr/>
    </dgm:pt>
    <dgm:pt modelId="{65D358E4-4C30-4ECB-BB60-18BD1E0F325D}" type="pres">
      <dgm:prSet presAssocID="{77B2702B-1091-4025-ADF0-19C4767D2D26}" presName="rootComposite1" presStyleCnt="0"/>
      <dgm:spPr/>
    </dgm:pt>
    <dgm:pt modelId="{C95CA0AC-13AB-462E-8B91-8ACE3D63AC8A}" type="pres">
      <dgm:prSet presAssocID="{77B2702B-1091-4025-ADF0-19C4767D2D26}" presName="rootText1" presStyleLbl="alignAcc1" presStyleIdx="0" presStyleCnt="0">
        <dgm:presLayoutVars>
          <dgm:chPref val="3"/>
        </dgm:presLayoutVars>
      </dgm:prSet>
      <dgm:spPr/>
    </dgm:pt>
    <dgm:pt modelId="{D7FF47A2-4689-4F2D-8150-53F60F560202}" type="pres">
      <dgm:prSet presAssocID="{77B2702B-1091-4025-ADF0-19C4767D2D26}" presName="topArc1" presStyleLbl="parChTrans1D1" presStyleIdx="4" presStyleCnt="6"/>
      <dgm:spPr/>
    </dgm:pt>
    <dgm:pt modelId="{B86B6BF6-B3D5-4A00-BDBB-A248880DF776}" type="pres">
      <dgm:prSet presAssocID="{77B2702B-1091-4025-ADF0-19C4767D2D26}" presName="bottomArc1" presStyleLbl="parChTrans1D1" presStyleIdx="5" presStyleCnt="6"/>
      <dgm:spPr/>
    </dgm:pt>
    <dgm:pt modelId="{59100ED3-DCA3-4A8C-B5EA-D3807A2F148F}" type="pres">
      <dgm:prSet presAssocID="{77B2702B-1091-4025-ADF0-19C4767D2D26}" presName="topConnNode1" presStyleLbl="node1" presStyleIdx="0" presStyleCnt="0"/>
      <dgm:spPr/>
    </dgm:pt>
    <dgm:pt modelId="{D8699E3E-85BD-4134-9335-16FB4F2FAF20}" type="pres">
      <dgm:prSet presAssocID="{77B2702B-1091-4025-ADF0-19C4767D2D26}" presName="hierChild2" presStyleCnt="0"/>
      <dgm:spPr/>
    </dgm:pt>
    <dgm:pt modelId="{A588BC40-93EE-4B31-B192-26F44B494BC7}" type="pres">
      <dgm:prSet presAssocID="{77B2702B-1091-4025-ADF0-19C4767D2D26}" presName="hierChild3" presStyleCnt="0"/>
      <dgm:spPr/>
    </dgm:pt>
  </dgm:ptLst>
  <dgm:cxnLst>
    <dgm:cxn modelId="{C3BA0218-B922-485D-91A6-BC3580BF82A2}" type="presOf" srcId="{A652A8BF-BE4A-4366-8810-C8792795C083}" destId="{68766F57-67A6-48F8-AE7E-7D0CC9662CD9}" srcOrd="0" destOrd="0" presId="urn:microsoft.com/office/officeart/2008/layout/HalfCircleOrganizationChart"/>
    <dgm:cxn modelId="{3B644B19-D09A-464E-B582-93AB35D9FCD0}" srcId="{A652A8BF-BE4A-4366-8810-C8792795C083}" destId="{77B2702B-1091-4025-ADF0-19C4767D2D26}" srcOrd="2" destOrd="0" parTransId="{46384F1D-0C5E-4BE8-9E45-52246480BB75}" sibTransId="{1AAB5411-F39E-4DE7-A779-57941FFE1366}"/>
    <dgm:cxn modelId="{83109C28-2ACD-4473-93B6-A3427F48FB2B}" type="presOf" srcId="{DCE86AB6-E9E8-45C5-A909-A823B5B02B39}" destId="{84540B83-14EC-4EFC-AE05-A4DBCC742874}" srcOrd="1" destOrd="0" presId="urn:microsoft.com/office/officeart/2008/layout/HalfCircleOrganizationChart"/>
    <dgm:cxn modelId="{AD44902E-2C13-4C78-BBD8-CD7FBE49E550}" type="presOf" srcId="{77B2702B-1091-4025-ADF0-19C4767D2D26}" destId="{59100ED3-DCA3-4A8C-B5EA-D3807A2F148F}" srcOrd="1" destOrd="0" presId="urn:microsoft.com/office/officeart/2008/layout/HalfCircleOrganizationChart"/>
    <dgm:cxn modelId="{BF16C64A-0187-4AB5-B1E3-C54CF1AC5366}" type="presOf" srcId="{77B2702B-1091-4025-ADF0-19C4767D2D26}" destId="{C95CA0AC-13AB-462E-8B91-8ACE3D63AC8A}" srcOrd="0" destOrd="0" presId="urn:microsoft.com/office/officeart/2008/layout/HalfCircleOrganizationChart"/>
    <dgm:cxn modelId="{878AF84D-261A-4D36-80F7-5E2B7B1A505B}" type="presOf" srcId="{2A264D24-03C9-45A2-8337-05D20C49E4AB}" destId="{5C4058C8-B338-4D55-9050-A7C2BD39BFF1}" srcOrd="1" destOrd="0" presId="urn:microsoft.com/office/officeart/2008/layout/HalfCircleOrganizationChart"/>
    <dgm:cxn modelId="{9E8196C2-6E11-465B-940A-D06A01F18971}" type="presOf" srcId="{DCE86AB6-E9E8-45C5-A909-A823B5B02B39}" destId="{EEAB56D1-42EE-4D4E-AAA8-E0A314DF3692}" srcOrd="0" destOrd="0" presId="urn:microsoft.com/office/officeart/2008/layout/HalfCircleOrganizationChart"/>
    <dgm:cxn modelId="{D34C99C4-CE18-4265-BC66-B61E4C4B2D7D}" srcId="{A652A8BF-BE4A-4366-8810-C8792795C083}" destId="{2A264D24-03C9-45A2-8337-05D20C49E4AB}" srcOrd="1" destOrd="0" parTransId="{2B54E20C-9418-4AD3-884D-F1D84319DC71}" sibTransId="{EFE8154D-7D26-4FC1-821D-873B012768E1}"/>
    <dgm:cxn modelId="{5FE00AC8-81D5-45D8-AC46-4BBF2BE063B3}" srcId="{A652A8BF-BE4A-4366-8810-C8792795C083}" destId="{DCE86AB6-E9E8-45C5-A909-A823B5B02B39}" srcOrd="0" destOrd="0" parTransId="{36400D91-74A7-4979-81F3-A65B6523920F}" sibTransId="{733924D9-955F-4527-B79F-CF316C6CBA57}"/>
    <dgm:cxn modelId="{D328AFEE-9705-41EE-BC3B-56C5EFAE2330}" type="presOf" srcId="{2A264D24-03C9-45A2-8337-05D20C49E4AB}" destId="{FA7EEED7-CDAE-4AEC-836F-2C081AE8A52B}" srcOrd="0" destOrd="0" presId="urn:microsoft.com/office/officeart/2008/layout/HalfCircleOrganizationChart"/>
    <dgm:cxn modelId="{49904701-38A5-4E1F-82E2-F0A480710542}" type="presParOf" srcId="{68766F57-67A6-48F8-AE7E-7D0CC9662CD9}" destId="{EE4CC3C0-DCCD-48D3-AEDF-E6C871497A54}" srcOrd="0" destOrd="0" presId="urn:microsoft.com/office/officeart/2008/layout/HalfCircleOrganizationChart"/>
    <dgm:cxn modelId="{99DD90C2-E058-442B-9550-E872D172CC97}" type="presParOf" srcId="{EE4CC3C0-DCCD-48D3-AEDF-E6C871497A54}" destId="{F8C139A9-54E4-4F18-BFE6-53E4EE7354B9}" srcOrd="0" destOrd="0" presId="urn:microsoft.com/office/officeart/2008/layout/HalfCircleOrganizationChart"/>
    <dgm:cxn modelId="{8B058CB9-0BFA-4AEE-8202-9A2E2DD13AF1}" type="presParOf" srcId="{F8C139A9-54E4-4F18-BFE6-53E4EE7354B9}" destId="{EEAB56D1-42EE-4D4E-AAA8-E0A314DF3692}" srcOrd="0" destOrd="0" presId="urn:microsoft.com/office/officeart/2008/layout/HalfCircleOrganizationChart"/>
    <dgm:cxn modelId="{821D04DF-D331-47E6-9C66-2EC27031F107}" type="presParOf" srcId="{F8C139A9-54E4-4F18-BFE6-53E4EE7354B9}" destId="{EE26F8A8-2D8D-42E0-9F6D-16AEA00E0C38}" srcOrd="1" destOrd="0" presId="urn:microsoft.com/office/officeart/2008/layout/HalfCircleOrganizationChart"/>
    <dgm:cxn modelId="{DA4DD4F2-7B71-47E2-B8D4-B36B44C84ADD}" type="presParOf" srcId="{F8C139A9-54E4-4F18-BFE6-53E4EE7354B9}" destId="{8DE3AB34-62E9-4E92-A282-DDE3A47CC4C1}" srcOrd="2" destOrd="0" presId="urn:microsoft.com/office/officeart/2008/layout/HalfCircleOrganizationChart"/>
    <dgm:cxn modelId="{02EA5C1D-A7DC-46C1-A806-92E593251533}" type="presParOf" srcId="{F8C139A9-54E4-4F18-BFE6-53E4EE7354B9}" destId="{84540B83-14EC-4EFC-AE05-A4DBCC742874}" srcOrd="3" destOrd="0" presId="urn:microsoft.com/office/officeart/2008/layout/HalfCircleOrganizationChart"/>
    <dgm:cxn modelId="{80E11400-0750-462B-9384-D224E3BC2E88}" type="presParOf" srcId="{EE4CC3C0-DCCD-48D3-AEDF-E6C871497A54}" destId="{9C7F34D9-48CF-44F3-81BB-FB6C734C9548}" srcOrd="1" destOrd="0" presId="urn:microsoft.com/office/officeart/2008/layout/HalfCircleOrganizationChart"/>
    <dgm:cxn modelId="{B64F0BB3-CC2D-4E44-87AA-73CD81F7B4B4}" type="presParOf" srcId="{EE4CC3C0-DCCD-48D3-AEDF-E6C871497A54}" destId="{D34239F3-D1FB-466C-86C9-69B49BAD9C69}" srcOrd="2" destOrd="0" presId="urn:microsoft.com/office/officeart/2008/layout/HalfCircleOrganizationChart"/>
    <dgm:cxn modelId="{E4DA2C7F-853C-4F47-9A97-0021D9D2FCB0}" type="presParOf" srcId="{68766F57-67A6-48F8-AE7E-7D0CC9662CD9}" destId="{2452FC87-05B6-45A4-A104-E6AB051630CF}" srcOrd="1" destOrd="0" presId="urn:microsoft.com/office/officeart/2008/layout/HalfCircleOrganizationChart"/>
    <dgm:cxn modelId="{5E8F61DA-61AA-4EBB-B1E0-E35E2DBDE6CC}" type="presParOf" srcId="{2452FC87-05B6-45A4-A104-E6AB051630CF}" destId="{EF5A12C4-B814-4E6D-9D12-7BC70BC042AF}" srcOrd="0" destOrd="0" presId="urn:microsoft.com/office/officeart/2008/layout/HalfCircleOrganizationChart"/>
    <dgm:cxn modelId="{8A609DD5-94B9-4202-9007-19465D426A4E}" type="presParOf" srcId="{EF5A12C4-B814-4E6D-9D12-7BC70BC042AF}" destId="{FA7EEED7-CDAE-4AEC-836F-2C081AE8A52B}" srcOrd="0" destOrd="0" presId="urn:microsoft.com/office/officeart/2008/layout/HalfCircleOrganizationChart"/>
    <dgm:cxn modelId="{0F3BF3EE-ABDE-4E80-9C53-8BF0D48A5A15}" type="presParOf" srcId="{EF5A12C4-B814-4E6D-9D12-7BC70BC042AF}" destId="{CA9F7E5E-319A-4010-A9A9-FE703B9C7B2C}" srcOrd="1" destOrd="0" presId="urn:microsoft.com/office/officeart/2008/layout/HalfCircleOrganizationChart"/>
    <dgm:cxn modelId="{1F43FE75-38A9-4AC9-AA79-DB32FC9CBE0D}" type="presParOf" srcId="{EF5A12C4-B814-4E6D-9D12-7BC70BC042AF}" destId="{9DF56610-B753-4FB8-BE5C-A73F85CC9992}" srcOrd="2" destOrd="0" presId="urn:microsoft.com/office/officeart/2008/layout/HalfCircleOrganizationChart"/>
    <dgm:cxn modelId="{029B80F6-92BB-4E7F-B01F-C6048353A942}" type="presParOf" srcId="{EF5A12C4-B814-4E6D-9D12-7BC70BC042AF}" destId="{5C4058C8-B338-4D55-9050-A7C2BD39BFF1}" srcOrd="3" destOrd="0" presId="urn:microsoft.com/office/officeart/2008/layout/HalfCircleOrganizationChart"/>
    <dgm:cxn modelId="{7DF0EBDD-B618-4CBC-945B-860749CBC619}" type="presParOf" srcId="{2452FC87-05B6-45A4-A104-E6AB051630CF}" destId="{809EEED6-7A9F-4006-8C55-907490CADB90}" srcOrd="1" destOrd="0" presId="urn:microsoft.com/office/officeart/2008/layout/HalfCircleOrganizationChart"/>
    <dgm:cxn modelId="{3D3B8C36-79E9-497F-8689-B9F533065B18}" type="presParOf" srcId="{2452FC87-05B6-45A4-A104-E6AB051630CF}" destId="{40280D62-0AB3-4045-9F1D-9D24464993C6}" srcOrd="2" destOrd="0" presId="urn:microsoft.com/office/officeart/2008/layout/HalfCircleOrganizationChart"/>
    <dgm:cxn modelId="{39D62D84-70A0-4A28-943E-7C9D92857135}" type="presParOf" srcId="{68766F57-67A6-48F8-AE7E-7D0CC9662CD9}" destId="{D3292A62-3AC6-480B-B7EB-F3B3FB1F4DCA}" srcOrd="2" destOrd="0" presId="urn:microsoft.com/office/officeart/2008/layout/HalfCircleOrganizationChart"/>
    <dgm:cxn modelId="{3AA4CCCB-927A-4E62-974B-9D0E775991F9}" type="presParOf" srcId="{D3292A62-3AC6-480B-B7EB-F3B3FB1F4DCA}" destId="{65D358E4-4C30-4ECB-BB60-18BD1E0F325D}" srcOrd="0" destOrd="0" presId="urn:microsoft.com/office/officeart/2008/layout/HalfCircleOrganizationChart"/>
    <dgm:cxn modelId="{9F8D493B-D2D6-478B-AF57-91E9E9BB9132}" type="presParOf" srcId="{65D358E4-4C30-4ECB-BB60-18BD1E0F325D}" destId="{C95CA0AC-13AB-462E-8B91-8ACE3D63AC8A}" srcOrd="0" destOrd="0" presId="urn:microsoft.com/office/officeart/2008/layout/HalfCircleOrganizationChart"/>
    <dgm:cxn modelId="{05C8A40F-2B1A-47B5-BF06-0D2FB1105EEB}" type="presParOf" srcId="{65D358E4-4C30-4ECB-BB60-18BD1E0F325D}" destId="{D7FF47A2-4689-4F2D-8150-53F60F560202}" srcOrd="1" destOrd="0" presId="urn:microsoft.com/office/officeart/2008/layout/HalfCircleOrganizationChart"/>
    <dgm:cxn modelId="{B6069F10-8987-4A77-AADB-1F302B47F110}" type="presParOf" srcId="{65D358E4-4C30-4ECB-BB60-18BD1E0F325D}" destId="{B86B6BF6-B3D5-4A00-BDBB-A248880DF776}" srcOrd="2" destOrd="0" presId="urn:microsoft.com/office/officeart/2008/layout/HalfCircleOrganizationChart"/>
    <dgm:cxn modelId="{C21C8DD1-7146-4063-9967-1F19C2E36875}" type="presParOf" srcId="{65D358E4-4C30-4ECB-BB60-18BD1E0F325D}" destId="{59100ED3-DCA3-4A8C-B5EA-D3807A2F148F}" srcOrd="3" destOrd="0" presId="urn:microsoft.com/office/officeart/2008/layout/HalfCircleOrganizationChart"/>
    <dgm:cxn modelId="{ABB2277D-6102-4BC3-9F3F-6D475FE0B805}" type="presParOf" srcId="{D3292A62-3AC6-480B-B7EB-F3B3FB1F4DCA}" destId="{D8699E3E-85BD-4134-9335-16FB4F2FAF20}" srcOrd="1" destOrd="0" presId="urn:microsoft.com/office/officeart/2008/layout/HalfCircleOrganizationChart"/>
    <dgm:cxn modelId="{C8E33E72-E4CB-4BF9-9EE6-761936F3399C}" type="presParOf" srcId="{D3292A62-3AC6-480B-B7EB-F3B3FB1F4DCA}" destId="{A588BC40-93EE-4B31-B192-26F44B494BC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3A7430-EA19-48E9-B40F-F481C609AA2E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0783B6-68A4-4E0F-8A23-381ABEE02F6D}">
      <dgm:prSet/>
      <dgm:spPr/>
      <dgm:t>
        <a:bodyPr/>
        <a:lstStyle/>
        <a:p>
          <a:pPr rtl="0"/>
          <a:r>
            <a:rPr lang="pt-BR" b="1" dirty="0"/>
            <a:t>1) Visualização dos dados.</a:t>
          </a:r>
        </a:p>
      </dgm:t>
    </dgm:pt>
    <dgm:pt modelId="{9DDF4659-24F0-45FF-B4DE-BA351F024B6D}" type="parTrans" cxnId="{F01B960D-F0C7-4F91-81D3-B18BDD131213}">
      <dgm:prSet/>
      <dgm:spPr/>
      <dgm:t>
        <a:bodyPr/>
        <a:lstStyle/>
        <a:p>
          <a:endParaRPr lang="pt-BR"/>
        </a:p>
      </dgm:t>
    </dgm:pt>
    <dgm:pt modelId="{10B3A124-7E6A-48FF-AB3B-2DAE4F7906F9}" type="sibTrans" cxnId="{F01B960D-F0C7-4F91-81D3-B18BDD131213}">
      <dgm:prSet/>
      <dgm:spPr/>
      <dgm:t>
        <a:bodyPr/>
        <a:lstStyle/>
        <a:p>
          <a:endParaRPr lang="pt-BR"/>
        </a:p>
      </dgm:t>
    </dgm:pt>
    <dgm:pt modelId="{0929B853-EDE1-4087-9E60-CABAA9090CFF}">
      <dgm:prSet/>
      <dgm:spPr/>
      <dgm:t>
        <a:bodyPr/>
        <a:lstStyle/>
        <a:p>
          <a:pPr rtl="0"/>
          <a:r>
            <a:rPr lang="pt-BR" b="1" dirty="0"/>
            <a:t>2) Criação das fronteiras de decisão.</a:t>
          </a:r>
        </a:p>
      </dgm:t>
    </dgm:pt>
    <dgm:pt modelId="{EDB2D6B8-F1D7-4353-B13C-FD63656E1A05}" type="parTrans" cxnId="{15F9BF2B-095A-4CD3-A31E-5A776092EF23}">
      <dgm:prSet/>
      <dgm:spPr/>
      <dgm:t>
        <a:bodyPr/>
        <a:lstStyle/>
        <a:p>
          <a:endParaRPr lang="pt-BR"/>
        </a:p>
      </dgm:t>
    </dgm:pt>
    <dgm:pt modelId="{D7800CB6-C0C5-4DE2-9381-2E4157BB2777}" type="sibTrans" cxnId="{15F9BF2B-095A-4CD3-A31E-5A776092EF23}">
      <dgm:prSet/>
      <dgm:spPr/>
      <dgm:t>
        <a:bodyPr/>
        <a:lstStyle/>
        <a:p>
          <a:endParaRPr lang="pt-BR"/>
        </a:p>
      </dgm:t>
    </dgm:pt>
    <dgm:pt modelId="{7E3D1B03-52F5-4030-88E2-0EB45695BF2B}">
      <dgm:prSet/>
      <dgm:spPr/>
      <dgm:t>
        <a:bodyPr/>
        <a:lstStyle/>
        <a:p>
          <a:pPr rtl="0"/>
          <a:r>
            <a:rPr lang="pt-BR" b="1" dirty="0"/>
            <a:t>3) Ajuste das fronteiras de decisão.</a:t>
          </a:r>
        </a:p>
      </dgm:t>
    </dgm:pt>
    <dgm:pt modelId="{C2489834-FDD6-4F2A-A740-621CEC02BD44}" type="parTrans" cxnId="{EAD9C3DC-7E8A-4700-BA5E-46A796936ABA}">
      <dgm:prSet/>
      <dgm:spPr/>
      <dgm:t>
        <a:bodyPr/>
        <a:lstStyle/>
        <a:p>
          <a:endParaRPr lang="pt-BR"/>
        </a:p>
      </dgm:t>
    </dgm:pt>
    <dgm:pt modelId="{1D4BE4FE-684C-46E0-908D-4899B860584E}" type="sibTrans" cxnId="{EAD9C3DC-7E8A-4700-BA5E-46A796936ABA}">
      <dgm:prSet/>
      <dgm:spPr/>
      <dgm:t>
        <a:bodyPr/>
        <a:lstStyle/>
        <a:p>
          <a:endParaRPr lang="pt-BR"/>
        </a:p>
      </dgm:t>
    </dgm:pt>
    <dgm:pt modelId="{AE75473A-A8E2-4E28-8DB5-9571988CA072}">
      <dgm:prSet/>
      <dgm:spPr/>
      <dgm:t>
        <a:bodyPr/>
        <a:lstStyle/>
        <a:p>
          <a:pPr rtl="0"/>
          <a:r>
            <a:rPr lang="pt-BR" b="1" dirty="0"/>
            <a:t>4) Classificação de novos exemplos.</a:t>
          </a:r>
        </a:p>
      </dgm:t>
    </dgm:pt>
    <dgm:pt modelId="{955C5DAF-109D-400C-987B-3E53E6D7484A}" type="parTrans" cxnId="{469276DB-230A-4132-BCF2-A60EF75B9F8F}">
      <dgm:prSet/>
      <dgm:spPr/>
      <dgm:t>
        <a:bodyPr/>
        <a:lstStyle/>
        <a:p>
          <a:endParaRPr lang="pt-BR"/>
        </a:p>
      </dgm:t>
    </dgm:pt>
    <dgm:pt modelId="{F6D42085-8223-4292-8383-8784FF261669}" type="sibTrans" cxnId="{469276DB-230A-4132-BCF2-A60EF75B9F8F}">
      <dgm:prSet/>
      <dgm:spPr/>
      <dgm:t>
        <a:bodyPr/>
        <a:lstStyle/>
        <a:p>
          <a:endParaRPr lang="pt-BR"/>
        </a:p>
      </dgm:t>
    </dgm:pt>
    <dgm:pt modelId="{0CBF6B8C-D16F-40F1-AD01-685FBAF5134B}" type="pres">
      <dgm:prSet presAssocID="{1D3A7430-EA19-48E9-B40F-F481C609AA2E}" presName="Name0" presStyleCnt="0">
        <dgm:presLayoutVars>
          <dgm:dir/>
          <dgm:resizeHandles val="exact"/>
        </dgm:presLayoutVars>
      </dgm:prSet>
      <dgm:spPr/>
    </dgm:pt>
    <dgm:pt modelId="{B45FDBCE-B1F8-4CF3-B2D2-2BE40BEC0A87}" type="pres">
      <dgm:prSet presAssocID="{1D3A7430-EA19-48E9-B40F-F481C609AA2E}" presName="arrow" presStyleLbl="bgShp" presStyleIdx="0" presStyleCnt="1"/>
      <dgm:spPr/>
    </dgm:pt>
    <dgm:pt modelId="{BAF92E9D-7A5B-4F83-8D74-923C773CA550}" type="pres">
      <dgm:prSet presAssocID="{1D3A7430-EA19-48E9-B40F-F481C609AA2E}" presName="points" presStyleCnt="0"/>
      <dgm:spPr/>
    </dgm:pt>
    <dgm:pt modelId="{8DB669AC-8A37-4BD1-BA26-F80A8D1669C2}" type="pres">
      <dgm:prSet presAssocID="{FF0783B6-68A4-4E0F-8A23-381ABEE02F6D}" presName="compositeA" presStyleCnt="0"/>
      <dgm:spPr/>
    </dgm:pt>
    <dgm:pt modelId="{218190E7-A157-4C73-8F2B-938ABAE9AF30}" type="pres">
      <dgm:prSet presAssocID="{FF0783B6-68A4-4E0F-8A23-381ABEE02F6D}" presName="textA" presStyleLbl="revTx" presStyleIdx="0" presStyleCnt="4">
        <dgm:presLayoutVars>
          <dgm:bulletEnabled val="1"/>
        </dgm:presLayoutVars>
      </dgm:prSet>
      <dgm:spPr/>
    </dgm:pt>
    <dgm:pt modelId="{16551131-FFB3-43A9-81F9-E949DB3E1D0E}" type="pres">
      <dgm:prSet presAssocID="{FF0783B6-68A4-4E0F-8A23-381ABEE02F6D}" presName="circleA" presStyleLbl="node1" presStyleIdx="0" presStyleCnt="4"/>
      <dgm:spPr/>
    </dgm:pt>
    <dgm:pt modelId="{66991520-62BC-4854-B177-CCF3CED19916}" type="pres">
      <dgm:prSet presAssocID="{FF0783B6-68A4-4E0F-8A23-381ABEE02F6D}" presName="spaceA" presStyleCnt="0"/>
      <dgm:spPr/>
    </dgm:pt>
    <dgm:pt modelId="{88628D9F-C011-45EF-A5C2-369A00989AE7}" type="pres">
      <dgm:prSet presAssocID="{10B3A124-7E6A-48FF-AB3B-2DAE4F7906F9}" presName="space" presStyleCnt="0"/>
      <dgm:spPr/>
    </dgm:pt>
    <dgm:pt modelId="{36C59EC6-7F9F-4B0F-8463-B18097419961}" type="pres">
      <dgm:prSet presAssocID="{0929B853-EDE1-4087-9E60-CABAA9090CFF}" presName="compositeB" presStyleCnt="0"/>
      <dgm:spPr/>
    </dgm:pt>
    <dgm:pt modelId="{A42C3CBF-1FB4-434F-8C7A-8FA54A8EC412}" type="pres">
      <dgm:prSet presAssocID="{0929B853-EDE1-4087-9E60-CABAA9090CFF}" presName="textB" presStyleLbl="revTx" presStyleIdx="1" presStyleCnt="4">
        <dgm:presLayoutVars>
          <dgm:bulletEnabled val="1"/>
        </dgm:presLayoutVars>
      </dgm:prSet>
      <dgm:spPr/>
    </dgm:pt>
    <dgm:pt modelId="{5F4FCB38-A087-42D5-928D-12BDE9AA974C}" type="pres">
      <dgm:prSet presAssocID="{0929B853-EDE1-4087-9E60-CABAA9090CFF}" presName="circleB" presStyleLbl="node1" presStyleIdx="1" presStyleCnt="4"/>
      <dgm:spPr/>
    </dgm:pt>
    <dgm:pt modelId="{07160CA4-870D-40BF-AD93-89CBE39FC586}" type="pres">
      <dgm:prSet presAssocID="{0929B853-EDE1-4087-9E60-CABAA9090CFF}" presName="spaceB" presStyleCnt="0"/>
      <dgm:spPr/>
    </dgm:pt>
    <dgm:pt modelId="{52087CEE-4B87-4680-AB0E-6661BA10CADF}" type="pres">
      <dgm:prSet presAssocID="{D7800CB6-C0C5-4DE2-9381-2E4157BB2777}" presName="space" presStyleCnt="0"/>
      <dgm:spPr/>
    </dgm:pt>
    <dgm:pt modelId="{4C99D1F9-3BA7-459A-A738-9D55880BD49E}" type="pres">
      <dgm:prSet presAssocID="{7E3D1B03-52F5-4030-88E2-0EB45695BF2B}" presName="compositeA" presStyleCnt="0"/>
      <dgm:spPr/>
    </dgm:pt>
    <dgm:pt modelId="{BCD69E7D-7DEC-421D-8EA7-B5D56181A5ED}" type="pres">
      <dgm:prSet presAssocID="{7E3D1B03-52F5-4030-88E2-0EB45695BF2B}" presName="textA" presStyleLbl="revTx" presStyleIdx="2" presStyleCnt="4">
        <dgm:presLayoutVars>
          <dgm:bulletEnabled val="1"/>
        </dgm:presLayoutVars>
      </dgm:prSet>
      <dgm:spPr/>
    </dgm:pt>
    <dgm:pt modelId="{5815A5A1-6D43-4024-8009-48A1518C6174}" type="pres">
      <dgm:prSet presAssocID="{7E3D1B03-52F5-4030-88E2-0EB45695BF2B}" presName="circleA" presStyleLbl="node1" presStyleIdx="2" presStyleCnt="4"/>
      <dgm:spPr/>
    </dgm:pt>
    <dgm:pt modelId="{611404ED-9CF7-4963-B73C-491B936F4D10}" type="pres">
      <dgm:prSet presAssocID="{7E3D1B03-52F5-4030-88E2-0EB45695BF2B}" presName="spaceA" presStyleCnt="0"/>
      <dgm:spPr/>
    </dgm:pt>
    <dgm:pt modelId="{6CB5004E-D6A6-40BC-9EEF-7A2855F2EE46}" type="pres">
      <dgm:prSet presAssocID="{1D4BE4FE-684C-46E0-908D-4899B860584E}" presName="space" presStyleCnt="0"/>
      <dgm:spPr/>
    </dgm:pt>
    <dgm:pt modelId="{9A30B1C8-3075-4852-B296-EAADB16A06C8}" type="pres">
      <dgm:prSet presAssocID="{AE75473A-A8E2-4E28-8DB5-9571988CA072}" presName="compositeB" presStyleCnt="0"/>
      <dgm:spPr/>
    </dgm:pt>
    <dgm:pt modelId="{6659E470-0D57-41F2-9265-52D44FA1C3CC}" type="pres">
      <dgm:prSet presAssocID="{AE75473A-A8E2-4E28-8DB5-9571988CA072}" presName="textB" presStyleLbl="revTx" presStyleIdx="3" presStyleCnt="4">
        <dgm:presLayoutVars>
          <dgm:bulletEnabled val="1"/>
        </dgm:presLayoutVars>
      </dgm:prSet>
      <dgm:spPr/>
    </dgm:pt>
    <dgm:pt modelId="{A10C7536-38C0-4434-A5FE-7D68B20302C0}" type="pres">
      <dgm:prSet presAssocID="{AE75473A-A8E2-4E28-8DB5-9571988CA072}" presName="circleB" presStyleLbl="node1" presStyleIdx="3" presStyleCnt="4"/>
      <dgm:spPr/>
    </dgm:pt>
    <dgm:pt modelId="{2593CC91-C87C-498B-93C6-ABAB322B48DB}" type="pres">
      <dgm:prSet presAssocID="{AE75473A-A8E2-4E28-8DB5-9571988CA072}" presName="spaceB" presStyleCnt="0"/>
      <dgm:spPr/>
    </dgm:pt>
  </dgm:ptLst>
  <dgm:cxnLst>
    <dgm:cxn modelId="{F01B960D-F0C7-4F91-81D3-B18BDD131213}" srcId="{1D3A7430-EA19-48E9-B40F-F481C609AA2E}" destId="{FF0783B6-68A4-4E0F-8A23-381ABEE02F6D}" srcOrd="0" destOrd="0" parTransId="{9DDF4659-24F0-45FF-B4DE-BA351F024B6D}" sibTransId="{10B3A124-7E6A-48FF-AB3B-2DAE4F7906F9}"/>
    <dgm:cxn modelId="{867EAB0F-4DD9-404F-8D3E-DE6D733D671C}" type="presOf" srcId="{1D3A7430-EA19-48E9-B40F-F481C609AA2E}" destId="{0CBF6B8C-D16F-40F1-AD01-685FBAF5134B}" srcOrd="0" destOrd="0" presId="urn:microsoft.com/office/officeart/2005/8/layout/hProcess11"/>
    <dgm:cxn modelId="{15F9BF2B-095A-4CD3-A31E-5A776092EF23}" srcId="{1D3A7430-EA19-48E9-B40F-F481C609AA2E}" destId="{0929B853-EDE1-4087-9E60-CABAA9090CFF}" srcOrd="1" destOrd="0" parTransId="{EDB2D6B8-F1D7-4353-B13C-FD63656E1A05}" sibTransId="{D7800CB6-C0C5-4DE2-9381-2E4157BB2777}"/>
    <dgm:cxn modelId="{25EF782F-9380-4F74-8BAC-246D93AF26B8}" type="presOf" srcId="{AE75473A-A8E2-4E28-8DB5-9571988CA072}" destId="{6659E470-0D57-41F2-9265-52D44FA1C3CC}" srcOrd="0" destOrd="0" presId="urn:microsoft.com/office/officeart/2005/8/layout/hProcess11"/>
    <dgm:cxn modelId="{E3AD029D-DDDE-44E9-816E-0C161B400629}" type="presOf" srcId="{7E3D1B03-52F5-4030-88E2-0EB45695BF2B}" destId="{BCD69E7D-7DEC-421D-8EA7-B5D56181A5ED}" srcOrd="0" destOrd="0" presId="urn:microsoft.com/office/officeart/2005/8/layout/hProcess11"/>
    <dgm:cxn modelId="{C98E5AA2-1D98-4675-9E72-A5D79C97F5B6}" type="presOf" srcId="{0929B853-EDE1-4087-9E60-CABAA9090CFF}" destId="{A42C3CBF-1FB4-434F-8C7A-8FA54A8EC412}" srcOrd="0" destOrd="0" presId="urn:microsoft.com/office/officeart/2005/8/layout/hProcess11"/>
    <dgm:cxn modelId="{82F616DB-823C-4F76-9BC6-F0214F04078C}" type="presOf" srcId="{FF0783B6-68A4-4E0F-8A23-381ABEE02F6D}" destId="{218190E7-A157-4C73-8F2B-938ABAE9AF30}" srcOrd="0" destOrd="0" presId="urn:microsoft.com/office/officeart/2005/8/layout/hProcess11"/>
    <dgm:cxn modelId="{469276DB-230A-4132-BCF2-A60EF75B9F8F}" srcId="{1D3A7430-EA19-48E9-B40F-F481C609AA2E}" destId="{AE75473A-A8E2-4E28-8DB5-9571988CA072}" srcOrd="3" destOrd="0" parTransId="{955C5DAF-109D-400C-987B-3E53E6D7484A}" sibTransId="{F6D42085-8223-4292-8383-8784FF261669}"/>
    <dgm:cxn modelId="{EAD9C3DC-7E8A-4700-BA5E-46A796936ABA}" srcId="{1D3A7430-EA19-48E9-B40F-F481C609AA2E}" destId="{7E3D1B03-52F5-4030-88E2-0EB45695BF2B}" srcOrd="2" destOrd="0" parTransId="{C2489834-FDD6-4F2A-A740-621CEC02BD44}" sibTransId="{1D4BE4FE-684C-46E0-908D-4899B860584E}"/>
    <dgm:cxn modelId="{5B00B3EA-7C0B-456A-9BA2-F2B5DC6F9110}" type="presParOf" srcId="{0CBF6B8C-D16F-40F1-AD01-685FBAF5134B}" destId="{B45FDBCE-B1F8-4CF3-B2D2-2BE40BEC0A87}" srcOrd="0" destOrd="0" presId="urn:microsoft.com/office/officeart/2005/8/layout/hProcess11"/>
    <dgm:cxn modelId="{07C95DD8-F181-433E-B079-3BC0CE1031B8}" type="presParOf" srcId="{0CBF6B8C-D16F-40F1-AD01-685FBAF5134B}" destId="{BAF92E9D-7A5B-4F83-8D74-923C773CA550}" srcOrd="1" destOrd="0" presId="urn:microsoft.com/office/officeart/2005/8/layout/hProcess11"/>
    <dgm:cxn modelId="{50611DBD-20D1-4D71-9235-C99D052D723D}" type="presParOf" srcId="{BAF92E9D-7A5B-4F83-8D74-923C773CA550}" destId="{8DB669AC-8A37-4BD1-BA26-F80A8D1669C2}" srcOrd="0" destOrd="0" presId="urn:microsoft.com/office/officeart/2005/8/layout/hProcess11"/>
    <dgm:cxn modelId="{44669319-99E9-4FE3-A552-CB8FA83F5B23}" type="presParOf" srcId="{8DB669AC-8A37-4BD1-BA26-F80A8D1669C2}" destId="{218190E7-A157-4C73-8F2B-938ABAE9AF30}" srcOrd="0" destOrd="0" presId="urn:microsoft.com/office/officeart/2005/8/layout/hProcess11"/>
    <dgm:cxn modelId="{6C0D65E7-A740-40F3-A903-FBACA459BA16}" type="presParOf" srcId="{8DB669AC-8A37-4BD1-BA26-F80A8D1669C2}" destId="{16551131-FFB3-43A9-81F9-E949DB3E1D0E}" srcOrd="1" destOrd="0" presId="urn:microsoft.com/office/officeart/2005/8/layout/hProcess11"/>
    <dgm:cxn modelId="{06294E1D-46A0-4CE0-8DFA-6C3C356EFE50}" type="presParOf" srcId="{8DB669AC-8A37-4BD1-BA26-F80A8D1669C2}" destId="{66991520-62BC-4854-B177-CCF3CED19916}" srcOrd="2" destOrd="0" presId="urn:microsoft.com/office/officeart/2005/8/layout/hProcess11"/>
    <dgm:cxn modelId="{652270D4-B67B-4DB8-97B8-7469BBB19D44}" type="presParOf" srcId="{BAF92E9D-7A5B-4F83-8D74-923C773CA550}" destId="{88628D9F-C011-45EF-A5C2-369A00989AE7}" srcOrd="1" destOrd="0" presId="urn:microsoft.com/office/officeart/2005/8/layout/hProcess11"/>
    <dgm:cxn modelId="{41B9F5C6-8167-44F9-BEFE-BF28536DAFE2}" type="presParOf" srcId="{BAF92E9D-7A5B-4F83-8D74-923C773CA550}" destId="{36C59EC6-7F9F-4B0F-8463-B18097419961}" srcOrd="2" destOrd="0" presId="urn:microsoft.com/office/officeart/2005/8/layout/hProcess11"/>
    <dgm:cxn modelId="{9A89E44E-949B-41A4-BE7A-898C7A02972F}" type="presParOf" srcId="{36C59EC6-7F9F-4B0F-8463-B18097419961}" destId="{A42C3CBF-1FB4-434F-8C7A-8FA54A8EC412}" srcOrd="0" destOrd="0" presId="urn:microsoft.com/office/officeart/2005/8/layout/hProcess11"/>
    <dgm:cxn modelId="{61680A41-AB41-4011-9C18-D54D7F5A5494}" type="presParOf" srcId="{36C59EC6-7F9F-4B0F-8463-B18097419961}" destId="{5F4FCB38-A087-42D5-928D-12BDE9AA974C}" srcOrd="1" destOrd="0" presId="urn:microsoft.com/office/officeart/2005/8/layout/hProcess11"/>
    <dgm:cxn modelId="{0A31BBAF-BB00-4A45-98BB-FBDD482428D2}" type="presParOf" srcId="{36C59EC6-7F9F-4B0F-8463-B18097419961}" destId="{07160CA4-870D-40BF-AD93-89CBE39FC586}" srcOrd="2" destOrd="0" presId="urn:microsoft.com/office/officeart/2005/8/layout/hProcess11"/>
    <dgm:cxn modelId="{4DC744D4-4E6D-463E-962E-C4786DBE9F9C}" type="presParOf" srcId="{BAF92E9D-7A5B-4F83-8D74-923C773CA550}" destId="{52087CEE-4B87-4680-AB0E-6661BA10CADF}" srcOrd="3" destOrd="0" presId="urn:microsoft.com/office/officeart/2005/8/layout/hProcess11"/>
    <dgm:cxn modelId="{AB47AB53-0510-495A-8FFD-B0A7EDD8EAB9}" type="presParOf" srcId="{BAF92E9D-7A5B-4F83-8D74-923C773CA550}" destId="{4C99D1F9-3BA7-459A-A738-9D55880BD49E}" srcOrd="4" destOrd="0" presId="urn:microsoft.com/office/officeart/2005/8/layout/hProcess11"/>
    <dgm:cxn modelId="{02877D69-4507-448C-893B-6A620EBF626F}" type="presParOf" srcId="{4C99D1F9-3BA7-459A-A738-9D55880BD49E}" destId="{BCD69E7D-7DEC-421D-8EA7-B5D56181A5ED}" srcOrd="0" destOrd="0" presId="urn:microsoft.com/office/officeart/2005/8/layout/hProcess11"/>
    <dgm:cxn modelId="{A628E393-A9BB-4A2E-B4F1-1323595F4794}" type="presParOf" srcId="{4C99D1F9-3BA7-459A-A738-9D55880BD49E}" destId="{5815A5A1-6D43-4024-8009-48A1518C6174}" srcOrd="1" destOrd="0" presId="urn:microsoft.com/office/officeart/2005/8/layout/hProcess11"/>
    <dgm:cxn modelId="{2A163740-1FAF-4E96-8ABA-4AC12D6ABF82}" type="presParOf" srcId="{4C99D1F9-3BA7-459A-A738-9D55880BD49E}" destId="{611404ED-9CF7-4963-B73C-491B936F4D10}" srcOrd="2" destOrd="0" presId="urn:microsoft.com/office/officeart/2005/8/layout/hProcess11"/>
    <dgm:cxn modelId="{F7169616-D15A-415C-A556-EFF95168FD95}" type="presParOf" srcId="{BAF92E9D-7A5B-4F83-8D74-923C773CA550}" destId="{6CB5004E-D6A6-40BC-9EEF-7A2855F2EE46}" srcOrd="5" destOrd="0" presId="urn:microsoft.com/office/officeart/2005/8/layout/hProcess11"/>
    <dgm:cxn modelId="{B7FEA1F4-1DA7-47EB-A369-09D0DC844720}" type="presParOf" srcId="{BAF92E9D-7A5B-4F83-8D74-923C773CA550}" destId="{9A30B1C8-3075-4852-B296-EAADB16A06C8}" srcOrd="6" destOrd="0" presId="urn:microsoft.com/office/officeart/2005/8/layout/hProcess11"/>
    <dgm:cxn modelId="{5BE9A53E-FF9B-4541-B7DD-0299E0DFB69B}" type="presParOf" srcId="{9A30B1C8-3075-4852-B296-EAADB16A06C8}" destId="{6659E470-0D57-41F2-9265-52D44FA1C3CC}" srcOrd="0" destOrd="0" presId="urn:microsoft.com/office/officeart/2005/8/layout/hProcess11"/>
    <dgm:cxn modelId="{4DCAD56A-EB47-4D4E-872A-F6A83B05D89A}" type="presParOf" srcId="{9A30B1C8-3075-4852-B296-EAADB16A06C8}" destId="{A10C7536-38C0-4434-A5FE-7D68B20302C0}" srcOrd="1" destOrd="0" presId="urn:microsoft.com/office/officeart/2005/8/layout/hProcess11"/>
    <dgm:cxn modelId="{FC85BCAD-C5C3-4CE1-BDA4-FA9C817FCB9B}" type="presParOf" srcId="{9A30B1C8-3075-4852-B296-EAADB16A06C8}" destId="{2593CC91-C87C-498B-93C6-ABAB322B48D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5D684-1C44-421B-B96D-826F7AA0BF02}">
      <dsp:nvSpPr>
        <dsp:cNvPr id="0" name=""/>
        <dsp:cNvSpPr/>
      </dsp:nvSpPr>
      <dsp:spPr>
        <a:xfrm>
          <a:off x="0" y="248717"/>
          <a:ext cx="6204732" cy="721173"/>
        </a:xfrm>
        <a:prstGeom prst="roundRect">
          <a:avLst/>
        </a:prstGeom>
        <a:solidFill>
          <a:srgbClr val="A4C2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Professor Gustavo Miranda</a:t>
          </a:r>
          <a:r>
            <a:rPr lang="pt-BR" sz="2000" kern="1200" dirty="0"/>
            <a:t>:</a:t>
          </a:r>
        </a:p>
      </dsp:txBody>
      <dsp:txXfrm>
        <a:off x="35205" y="283922"/>
        <a:ext cx="6134322" cy="650763"/>
      </dsp:txXfrm>
    </dsp:sp>
    <dsp:sp modelId="{A10868EC-4E5C-4A6C-ABCB-7892D2194B3B}">
      <dsp:nvSpPr>
        <dsp:cNvPr id="0" name=""/>
        <dsp:cNvSpPr/>
      </dsp:nvSpPr>
      <dsp:spPr>
        <a:xfrm>
          <a:off x="0" y="969890"/>
          <a:ext cx="6204732" cy="19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000" tIns="20320" rIns="113792" bIns="2032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b="1" kern="1200" dirty="0"/>
            <a:t>Doutor</a:t>
          </a:r>
          <a:r>
            <a:rPr lang="pt-BR" sz="1600" kern="1200" dirty="0"/>
            <a:t> em Inteligência Computacional - </a:t>
          </a:r>
          <a:r>
            <a:rPr lang="pt-BR" sz="1600" b="1" kern="1200" dirty="0"/>
            <a:t>UFPE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b="1" kern="1200" dirty="0"/>
            <a:t>Mestre</a:t>
          </a:r>
          <a:r>
            <a:rPr lang="pt-BR" sz="1600" kern="1200" dirty="0"/>
            <a:t> em Inteligência Computacional - </a:t>
          </a:r>
          <a:r>
            <a:rPr lang="pt-BR" sz="1600" b="1" kern="1200" dirty="0"/>
            <a:t>UFPE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b="1" kern="1200" dirty="0"/>
            <a:t>Graduado</a:t>
          </a:r>
          <a:r>
            <a:rPr lang="pt-BR" sz="1600" kern="1200" dirty="0"/>
            <a:t> em Licenciatura em Computação - </a:t>
          </a:r>
          <a:r>
            <a:rPr lang="pt-BR" sz="1600" b="1" kern="1200" dirty="0"/>
            <a:t>UPE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b="1" kern="1200" dirty="0"/>
            <a:t>Experiência</a:t>
          </a:r>
          <a:r>
            <a:rPr lang="pt-BR" sz="1600" kern="1200" dirty="0"/>
            <a:t> nos seguintes campos:</a:t>
          </a: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 dirty="0" err="1"/>
            <a:t>Machine</a:t>
          </a:r>
          <a:r>
            <a:rPr lang="pt-BR" sz="1600" kern="1200" dirty="0"/>
            <a:t> Learning</a:t>
          </a: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 dirty="0"/>
            <a:t>Ciência de Dados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pt-BR" sz="1200" kern="1200" dirty="0"/>
        </a:p>
      </dsp:txBody>
      <dsp:txXfrm>
        <a:off x="0" y="969890"/>
        <a:ext cx="6204732" cy="1917337"/>
      </dsp:txXfrm>
    </dsp:sp>
    <dsp:sp modelId="{96A5FD25-8D1F-472C-B27E-AA18D25FBB9E}">
      <dsp:nvSpPr>
        <dsp:cNvPr id="0" name=""/>
        <dsp:cNvSpPr/>
      </dsp:nvSpPr>
      <dsp:spPr>
        <a:xfrm>
          <a:off x="0" y="2887227"/>
          <a:ext cx="6204732" cy="713495"/>
        </a:xfrm>
        <a:prstGeom prst="roundRect">
          <a:avLst/>
        </a:prstGeom>
        <a:solidFill>
          <a:srgbClr val="A4C2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Informações Adicionais</a:t>
          </a:r>
          <a:endParaRPr lang="pt-BR" sz="2400" kern="1200" dirty="0"/>
        </a:p>
      </dsp:txBody>
      <dsp:txXfrm>
        <a:off x="34830" y="2922057"/>
        <a:ext cx="6135072" cy="643835"/>
      </dsp:txXfrm>
    </dsp:sp>
    <dsp:sp modelId="{90B55815-DC0C-49D5-A5A3-92C75522AB02}">
      <dsp:nvSpPr>
        <dsp:cNvPr id="0" name=""/>
        <dsp:cNvSpPr/>
      </dsp:nvSpPr>
      <dsp:spPr>
        <a:xfrm>
          <a:off x="0" y="3600722"/>
          <a:ext cx="6204732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000" tIns="20320" rIns="113792" bIns="2032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 dirty="0"/>
            <a:t>https://github.com/GustavoHFMO</a:t>
          </a:r>
        </a:p>
      </dsp:txBody>
      <dsp:txXfrm>
        <a:off x="0" y="3600722"/>
        <a:ext cx="6204732" cy="1076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40A3D-4023-4E14-800F-BA76D0891E7E}">
      <dsp:nvSpPr>
        <dsp:cNvPr id="0" name=""/>
        <dsp:cNvSpPr/>
      </dsp:nvSpPr>
      <dsp:spPr>
        <a:xfrm>
          <a:off x="795685" y="750260"/>
          <a:ext cx="4696097" cy="17026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248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Reconhecimento de voz: </a:t>
          </a:r>
          <a:r>
            <a:rPr lang="pt-BR" sz="1800" kern="1200" dirty="0"/>
            <a:t>entendimento da linguagem natural.</a:t>
          </a:r>
        </a:p>
      </dsp:txBody>
      <dsp:txXfrm>
        <a:off x="795685" y="750260"/>
        <a:ext cx="4696097" cy="1702629"/>
      </dsp:txXfrm>
    </dsp:sp>
    <dsp:sp modelId="{7F24398E-7DC4-4E89-B903-888CFC91D1B1}">
      <dsp:nvSpPr>
        <dsp:cNvPr id="0" name=""/>
        <dsp:cNvSpPr/>
      </dsp:nvSpPr>
      <dsp:spPr>
        <a:xfrm>
          <a:off x="1635" y="658090"/>
          <a:ext cx="1573587" cy="1480230"/>
        </a:xfrm>
        <a:prstGeom prst="rect">
          <a:avLst/>
        </a:prstGeom>
        <a:solidFill>
          <a:srgbClr val="A4C2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0BDBD-EC03-4A36-846B-6D76CACB94EE}">
      <dsp:nvSpPr>
        <dsp:cNvPr id="0" name=""/>
        <dsp:cNvSpPr/>
      </dsp:nvSpPr>
      <dsp:spPr>
        <a:xfrm>
          <a:off x="6543354" y="750260"/>
          <a:ext cx="4696097" cy="17026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248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Reconhecimento de caligrafias: </a:t>
          </a:r>
          <a:r>
            <a:rPr lang="pt-BR" sz="1800" b="0" kern="1200" dirty="0"/>
            <a:t>reconhecer assinaturas.</a:t>
          </a:r>
          <a:endParaRPr lang="pt-BR" sz="1800" kern="1200" dirty="0"/>
        </a:p>
      </dsp:txBody>
      <dsp:txXfrm>
        <a:off x="6543354" y="750260"/>
        <a:ext cx="4696097" cy="1702629"/>
      </dsp:txXfrm>
    </dsp:sp>
    <dsp:sp modelId="{48443A74-59CB-4AC8-858A-DF4AD415A874}">
      <dsp:nvSpPr>
        <dsp:cNvPr id="0" name=""/>
        <dsp:cNvSpPr/>
      </dsp:nvSpPr>
      <dsp:spPr>
        <a:xfrm>
          <a:off x="5749305" y="658090"/>
          <a:ext cx="1573587" cy="1480230"/>
        </a:xfrm>
        <a:prstGeom prst="rect">
          <a:avLst/>
        </a:prstGeom>
        <a:solidFill>
          <a:srgbClr val="A4C2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3CF01-C2BB-4B02-8523-805DCE11DCA0}">
      <dsp:nvSpPr>
        <dsp:cNvPr id="0" name=""/>
        <dsp:cNvSpPr/>
      </dsp:nvSpPr>
      <dsp:spPr>
        <a:xfrm>
          <a:off x="860764" y="2739916"/>
          <a:ext cx="4696097" cy="17026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248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Tradução de texto:</a:t>
          </a:r>
          <a:r>
            <a:rPr lang="pt-BR" sz="1800" kern="1200" dirty="0"/>
            <a:t> por exemplo, do inglês para o português.</a:t>
          </a:r>
        </a:p>
      </dsp:txBody>
      <dsp:txXfrm>
        <a:off x="860764" y="2739916"/>
        <a:ext cx="4696097" cy="1702629"/>
      </dsp:txXfrm>
    </dsp:sp>
    <dsp:sp modelId="{F14400DD-D03D-4628-9666-72359236B8AF}">
      <dsp:nvSpPr>
        <dsp:cNvPr id="0" name=""/>
        <dsp:cNvSpPr/>
      </dsp:nvSpPr>
      <dsp:spPr>
        <a:xfrm>
          <a:off x="66715" y="2647746"/>
          <a:ext cx="1573587" cy="1480230"/>
        </a:xfrm>
        <a:prstGeom prst="rect">
          <a:avLst/>
        </a:prstGeom>
        <a:solidFill>
          <a:srgbClr val="A4C2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89F95-50EA-41D1-ADDD-46AB7389CB6E}">
      <dsp:nvSpPr>
        <dsp:cNvPr id="0" name=""/>
        <dsp:cNvSpPr/>
      </dsp:nvSpPr>
      <dsp:spPr>
        <a:xfrm>
          <a:off x="6635189" y="2739916"/>
          <a:ext cx="4539183" cy="170262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3248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Filtros de correios eletrônicos: </a:t>
          </a:r>
          <a:r>
            <a:rPr lang="pt-BR" sz="1800" kern="1200" dirty="0"/>
            <a:t>separando mensagens potencialmente perigosas das mensagens permitidas.</a:t>
          </a:r>
        </a:p>
      </dsp:txBody>
      <dsp:txXfrm>
        <a:off x="6635189" y="2739916"/>
        <a:ext cx="4539183" cy="1702629"/>
      </dsp:txXfrm>
    </dsp:sp>
    <dsp:sp modelId="{6CED9B20-FDC9-4FB4-A6EA-29C1A6F22595}">
      <dsp:nvSpPr>
        <dsp:cNvPr id="0" name=""/>
        <dsp:cNvSpPr/>
      </dsp:nvSpPr>
      <dsp:spPr>
        <a:xfrm>
          <a:off x="5814384" y="2647746"/>
          <a:ext cx="1470183" cy="1480230"/>
        </a:xfrm>
        <a:prstGeom prst="rect">
          <a:avLst/>
        </a:prstGeom>
        <a:solidFill>
          <a:srgbClr val="A4C2F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6F8A8-2D8D-42E0-9F6D-16AEA00E0C38}">
      <dsp:nvSpPr>
        <dsp:cNvPr id="0" name=""/>
        <dsp:cNvSpPr/>
      </dsp:nvSpPr>
      <dsp:spPr>
        <a:xfrm>
          <a:off x="822361" y="1602505"/>
          <a:ext cx="1643213" cy="1643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3AB34-62E9-4E92-A282-DDE3A47CC4C1}">
      <dsp:nvSpPr>
        <dsp:cNvPr id="0" name=""/>
        <dsp:cNvSpPr/>
      </dsp:nvSpPr>
      <dsp:spPr>
        <a:xfrm>
          <a:off x="822361" y="1602505"/>
          <a:ext cx="1643213" cy="1643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B56D1-42EE-4D4E-AAA8-E0A314DF3692}">
      <dsp:nvSpPr>
        <dsp:cNvPr id="0" name=""/>
        <dsp:cNvSpPr/>
      </dsp:nvSpPr>
      <dsp:spPr>
        <a:xfrm>
          <a:off x="754" y="1898284"/>
          <a:ext cx="3286426" cy="105165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Aprendizado Supervisionado</a:t>
          </a:r>
        </a:p>
      </dsp:txBody>
      <dsp:txXfrm>
        <a:off x="754" y="1898284"/>
        <a:ext cx="3286426" cy="1051656"/>
      </dsp:txXfrm>
    </dsp:sp>
    <dsp:sp modelId="{CA9F7E5E-319A-4010-A9A9-FE703B9C7B2C}">
      <dsp:nvSpPr>
        <dsp:cNvPr id="0" name=""/>
        <dsp:cNvSpPr/>
      </dsp:nvSpPr>
      <dsp:spPr>
        <a:xfrm>
          <a:off x="4798937" y="1602505"/>
          <a:ext cx="1643213" cy="1643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56610-B753-4FB8-BE5C-A73F85CC9992}">
      <dsp:nvSpPr>
        <dsp:cNvPr id="0" name=""/>
        <dsp:cNvSpPr/>
      </dsp:nvSpPr>
      <dsp:spPr>
        <a:xfrm>
          <a:off x="4798937" y="1602505"/>
          <a:ext cx="1643213" cy="1643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EEED7-CDAE-4AEC-836F-2C081AE8A52B}">
      <dsp:nvSpPr>
        <dsp:cNvPr id="0" name=""/>
        <dsp:cNvSpPr/>
      </dsp:nvSpPr>
      <dsp:spPr>
        <a:xfrm>
          <a:off x="3977330" y="1898284"/>
          <a:ext cx="3286426" cy="105165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Aprendizado Não-supervisionado</a:t>
          </a:r>
        </a:p>
      </dsp:txBody>
      <dsp:txXfrm>
        <a:off x="3977330" y="1898284"/>
        <a:ext cx="3286426" cy="1051656"/>
      </dsp:txXfrm>
    </dsp:sp>
    <dsp:sp modelId="{D7FF47A2-4689-4F2D-8150-53F60F560202}">
      <dsp:nvSpPr>
        <dsp:cNvPr id="0" name=""/>
        <dsp:cNvSpPr/>
      </dsp:nvSpPr>
      <dsp:spPr>
        <a:xfrm>
          <a:off x="8775513" y="1602505"/>
          <a:ext cx="1643213" cy="1643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6B6BF6-B3D5-4A00-BDBB-A248880DF776}">
      <dsp:nvSpPr>
        <dsp:cNvPr id="0" name=""/>
        <dsp:cNvSpPr/>
      </dsp:nvSpPr>
      <dsp:spPr>
        <a:xfrm>
          <a:off x="8775513" y="1602505"/>
          <a:ext cx="1643213" cy="1643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CA0AC-13AB-462E-8B91-8ACE3D63AC8A}">
      <dsp:nvSpPr>
        <dsp:cNvPr id="0" name=""/>
        <dsp:cNvSpPr/>
      </dsp:nvSpPr>
      <dsp:spPr>
        <a:xfrm>
          <a:off x="7953906" y="1898284"/>
          <a:ext cx="3286426" cy="105165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Aprendizado por Reforço</a:t>
          </a:r>
        </a:p>
      </dsp:txBody>
      <dsp:txXfrm>
        <a:off x="7953906" y="1898284"/>
        <a:ext cx="3286426" cy="10516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FDBCE-B1F8-4CF3-B2D2-2BE40BEC0A87}">
      <dsp:nvSpPr>
        <dsp:cNvPr id="0" name=""/>
        <dsp:cNvSpPr/>
      </dsp:nvSpPr>
      <dsp:spPr>
        <a:xfrm>
          <a:off x="0" y="852054"/>
          <a:ext cx="11391900" cy="113607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190E7-A157-4C73-8F2B-938ABAE9AF30}">
      <dsp:nvSpPr>
        <dsp:cNvPr id="0" name=""/>
        <dsp:cNvSpPr/>
      </dsp:nvSpPr>
      <dsp:spPr>
        <a:xfrm>
          <a:off x="5131" y="0"/>
          <a:ext cx="2468059" cy="1136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1) Visualização dos dados.</a:t>
          </a:r>
        </a:p>
      </dsp:txBody>
      <dsp:txXfrm>
        <a:off x="5131" y="0"/>
        <a:ext cx="2468059" cy="1136073"/>
      </dsp:txXfrm>
    </dsp:sp>
    <dsp:sp modelId="{16551131-FFB3-43A9-81F9-E949DB3E1D0E}">
      <dsp:nvSpPr>
        <dsp:cNvPr id="0" name=""/>
        <dsp:cNvSpPr/>
      </dsp:nvSpPr>
      <dsp:spPr>
        <a:xfrm>
          <a:off x="1097152" y="1278082"/>
          <a:ext cx="284018" cy="284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C3CBF-1FB4-434F-8C7A-8FA54A8EC412}">
      <dsp:nvSpPr>
        <dsp:cNvPr id="0" name=""/>
        <dsp:cNvSpPr/>
      </dsp:nvSpPr>
      <dsp:spPr>
        <a:xfrm>
          <a:off x="2596593" y="1704109"/>
          <a:ext cx="2468059" cy="1136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2) Criação das fronteiras de decisão.</a:t>
          </a:r>
        </a:p>
      </dsp:txBody>
      <dsp:txXfrm>
        <a:off x="2596593" y="1704109"/>
        <a:ext cx="2468059" cy="1136073"/>
      </dsp:txXfrm>
    </dsp:sp>
    <dsp:sp modelId="{5F4FCB38-A087-42D5-928D-12BDE9AA974C}">
      <dsp:nvSpPr>
        <dsp:cNvPr id="0" name=""/>
        <dsp:cNvSpPr/>
      </dsp:nvSpPr>
      <dsp:spPr>
        <a:xfrm>
          <a:off x="3688614" y="1278082"/>
          <a:ext cx="284018" cy="284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69E7D-7DEC-421D-8EA7-B5D56181A5ED}">
      <dsp:nvSpPr>
        <dsp:cNvPr id="0" name=""/>
        <dsp:cNvSpPr/>
      </dsp:nvSpPr>
      <dsp:spPr>
        <a:xfrm>
          <a:off x="5188056" y="0"/>
          <a:ext cx="2468059" cy="1136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3) Ajuste das fronteiras de decisão.</a:t>
          </a:r>
        </a:p>
      </dsp:txBody>
      <dsp:txXfrm>
        <a:off x="5188056" y="0"/>
        <a:ext cx="2468059" cy="1136073"/>
      </dsp:txXfrm>
    </dsp:sp>
    <dsp:sp modelId="{5815A5A1-6D43-4024-8009-48A1518C6174}">
      <dsp:nvSpPr>
        <dsp:cNvPr id="0" name=""/>
        <dsp:cNvSpPr/>
      </dsp:nvSpPr>
      <dsp:spPr>
        <a:xfrm>
          <a:off x="6280077" y="1278082"/>
          <a:ext cx="284018" cy="284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9E470-0D57-41F2-9265-52D44FA1C3CC}">
      <dsp:nvSpPr>
        <dsp:cNvPr id="0" name=""/>
        <dsp:cNvSpPr/>
      </dsp:nvSpPr>
      <dsp:spPr>
        <a:xfrm>
          <a:off x="7779519" y="1704109"/>
          <a:ext cx="2468059" cy="1136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4) Classificação de novos exemplos.</a:t>
          </a:r>
        </a:p>
      </dsp:txBody>
      <dsp:txXfrm>
        <a:off x="7779519" y="1704109"/>
        <a:ext cx="2468059" cy="1136073"/>
      </dsp:txXfrm>
    </dsp:sp>
    <dsp:sp modelId="{A10C7536-38C0-4434-A5FE-7D68B20302C0}">
      <dsp:nvSpPr>
        <dsp:cNvPr id="0" name=""/>
        <dsp:cNvSpPr/>
      </dsp:nvSpPr>
      <dsp:spPr>
        <a:xfrm>
          <a:off x="8871539" y="1278082"/>
          <a:ext cx="284018" cy="284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895640a9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5895640a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226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b1fc0cb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5b1fc0cb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17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b1fc0cb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5b1fc0cb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548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0300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1739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https://scikit-learn.org/stable/modules/generated/sklearn.tree.DecisionTreeClassifier.html#:~:text=A%20decision%20tree%20classifier.%20Read%20more%20in%20the,“entropy”%20for%20the%20information%20gain.%20splitter%7B“best”%2C%20“random”%7D%2C%20default%3D”best”.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3862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895640a9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5895640a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70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bfcda6cf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bfcda6cf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https://colab.research.google.com/drive/1I_EV7jE3CaRKT6c27QLkFObqPDU-Rlbq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029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b1fc0cb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5b1fc0cb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b1fc0cb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5b1fc0cb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780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b1fc0cb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5b1fc0cb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57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6879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099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30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5634800" y="3911400"/>
            <a:ext cx="922400" cy="518000"/>
          </a:xfrm>
          <a:prstGeom prst="triangle">
            <a:avLst>
              <a:gd name="adj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/>
          <p:nvPr/>
        </p:nvSpPr>
        <p:spPr>
          <a:xfrm>
            <a:off x="-33" y="0"/>
            <a:ext cx="12192000" cy="4165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48233" y="859067"/>
            <a:ext cx="11043200" cy="28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48233" y="4531000"/>
            <a:ext cx="11043200" cy="1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0D81B33-7041-0766-569B-78BBF8A60BF2}"/>
              </a:ext>
            </a:extLst>
          </p:cNvPr>
          <p:cNvGrpSpPr/>
          <p:nvPr/>
        </p:nvGrpSpPr>
        <p:grpSpPr>
          <a:xfrm>
            <a:off x="133036" y="6133343"/>
            <a:ext cx="6003197" cy="646331"/>
            <a:chOff x="99777" y="4600006"/>
            <a:chExt cx="4502398" cy="484748"/>
          </a:xfrm>
        </p:grpSpPr>
        <p:pic>
          <p:nvPicPr>
            <p:cNvPr id="3" name="Picture 4" descr="Ver a imagem de origem">
              <a:extLst>
                <a:ext uri="{FF2B5EF4-FFF2-40B4-BE49-F238E27FC236}">
                  <a16:creationId xmlns:a16="http://schemas.microsoft.com/office/drawing/2014/main" id="{CFE60CB7-1F36-A016-8107-1A16FFA7100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12"/>
            <a:stretch/>
          </p:blipFill>
          <p:spPr bwMode="auto">
            <a:xfrm>
              <a:off x="99777" y="4608593"/>
              <a:ext cx="385998" cy="44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A86FB8FE-FD2A-B1F9-3346-9CE9DAB7DAE5}"/>
                </a:ext>
              </a:extLst>
            </p:cNvPr>
            <p:cNvSpPr txBox="1"/>
            <p:nvPr userDrawn="1"/>
          </p:nvSpPr>
          <p:spPr>
            <a:xfrm>
              <a:off x="411175" y="4600006"/>
              <a:ext cx="4191000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0" u="none" strike="noStrike" cap="none" baseline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UFAL  </a:t>
              </a:r>
            </a:p>
            <a:p>
              <a:r>
                <a:rPr lang="pt-BR" sz="1200" b="1" i="0" u="none" strike="noStrike" cap="none" baseline="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CAMPUS ARAPIRACA </a:t>
              </a:r>
            </a:p>
            <a:p>
              <a:r>
                <a:rPr lang="pt-BR" sz="1200" b="1" i="0" u="none" strike="noStrike" cap="none" baseline="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U. E. PENEDO</a:t>
              </a:r>
              <a:endParaRPr lang="pt-BR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1792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188326"/>
            <a:ext cx="3932767" cy="1005474"/>
          </a:xfrm>
        </p:spPr>
        <p:txBody>
          <a:bodyPr/>
          <a:lstStyle>
            <a:lvl1pPr>
              <a:defRPr sz="4266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6766"/>
            <a:ext cx="5471582" cy="3813056"/>
          </a:xfrm>
        </p:spPr>
        <p:txBody>
          <a:bodyPr/>
          <a:lstStyle>
            <a:lvl1pPr marL="0" indent="0">
              <a:buNone/>
              <a:defRPr sz="2133"/>
            </a:lvl1pPr>
            <a:lvl2pPr marL="609402" indent="0">
              <a:buNone/>
              <a:defRPr sz="1866"/>
            </a:lvl2pPr>
            <a:lvl3pPr marL="1218804" indent="0">
              <a:buNone/>
              <a:defRPr sz="1600"/>
            </a:lvl3pPr>
            <a:lvl4pPr marL="1828206" indent="0">
              <a:buNone/>
              <a:defRPr sz="1333"/>
            </a:lvl4pPr>
            <a:lvl5pPr marL="2437608" indent="0">
              <a:buNone/>
              <a:defRPr sz="1333"/>
            </a:lvl5pPr>
            <a:lvl6pPr marL="3047010" indent="0">
              <a:buNone/>
              <a:defRPr sz="1333"/>
            </a:lvl6pPr>
            <a:lvl7pPr marL="3656412" indent="0">
              <a:buNone/>
              <a:defRPr sz="1333"/>
            </a:lvl7pPr>
            <a:lvl8pPr marL="4265813" indent="0">
              <a:buNone/>
              <a:defRPr sz="1333"/>
            </a:lvl8pPr>
            <a:lvl9pPr marL="4875215" indent="0">
              <a:buNone/>
              <a:defRPr sz="1333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Google Shape;26;p4">
            <a:extLst>
              <a:ext uri="{FF2B5EF4-FFF2-40B4-BE49-F238E27FC236}">
                <a16:creationId xmlns:a16="http://schemas.microsoft.com/office/drawing/2014/main" id="{311AC4A2-4BCD-CA08-4787-9E7D958C38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7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EMPLATE_miolo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5222" y="323145"/>
            <a:ext cx="9881937" cy="759822"/>
          </a:xfr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>
              <a:defRPr lang="pt-BR" sz="4000">
                <a:solidFill>
                  <a:srgbClr val="374E86"/>
                </a:solidFill>
                <a:latin typeface="Neo Sans Std Ultra"/>
                <a:ea typeface="Neo Sans Std Ultra"/>
                <a:cs typeface="Neo Sans Std Ultra"/>
              </a:defRPr>
            </a:lvl1pPr>
          </a:lstStyle>
          <a:p>
            <a:pPr marL="0" lvl="0" defTabSz="457200"/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5222" y="1118937"/>
            <a:ext cx="11241505" cy="5100889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C526C-5155-497E-B5FA-6D2D831FD8AA}" type="datetime1">
              <a:rPr lang="pt-BR" smtClean="0"/>
              <a:t>08/11/2022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Deep Learning</a:t>
            </a:r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18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572267" y="1700769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8192F49-E762-AB40-19F5-7DB12F4B2B02}"/>
              </a:ext>
            </a:extLst>
          </p:cNvPr>
          <p:cNvGrpSpPr/>
          <p:nvPr/>
        </p:nvGrpSpPr>
        <p:grpSpPr>
          <a:xfrm>
            <a:off x="133036" y="6133343"/>
            <a:ext cx="6003197" cy="646331"/>
            <a:chOff x="99777" y="4600006"/>
            <a:chExt cx="4502398" cy="484748"/>
          </a:xfrm>
        </p:grpSpPr>
        <p:pic>
          <p:nvPicPr>
            <p:cNvPr id="3" name="Picture 4" descr="Ver a imagem de origem">
              <a:extLst>
                <a:ext uri="{FF2B5EF4-FFF2-40B4-BE49-F238E27FC236}">
                  <a16:creationId xmlns:a16="http://schemas.microsoft.com/office/drawing/2014/main" id="{374E9ECE-EF87-1249-948F-3BE1D2876A5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12"/>
            <a:stretch/>
          </p:blipFill>
          <p:spPr bwMode="auto">
            <a:xfrm>
              <a:off x="99777" y="4608593"/>
              <a:ext cx="385998" cy="44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A0C41F03-D3B2-7D3F-A677-5408FB2BCFAE}"/>
                </a:ext>
              </a:extLst>
            </p:cNvPr>
            <p:cNvSpPr txBox="1"/>
            <p:nvPr userDrawn="1"/>
          </p:nvSpPr>
          <p:spPr>
            <a:xfrm>
              <a:off x="411175" y="4600006"/>
              <a:ext cx="4191000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0" u="none" strike="noStrike" cap="none" baseline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UFAL  </a:t>
              </a:r>
            </a:p>
            <a:p>
              <a:r>
                <a:rPr lang="pt-BR" sz="1200" b="1" i="0" u="none" strike="noStrike" cap="none" baseline="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CAMPUS ARAPIRACA </a:t>
              </a:r>
            </a:p>
            <a:p>
              <a:r>
                <a:rPr lang="pt-BR" sz="1200" b="1" i="0" u="none" strike="noStrike" cap="none" baseline="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U. E. PENEDO</a:t>
              </a:r>
              <a:endParaRPr lang="pt-BR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9518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9452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58233" y="1943716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15600" y="8424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15600" y="2157605"/>
            <a:ext cx="3744000" cy="3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13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A4C2F4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653667" y="705200"/>
            <a:ext cx="7570800" cy="5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5322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4528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1"/>
          <p:cNvCxnSpPr/>
          <p:nvPr/>
        </p:nvCxnSpPr>
        <p:spPr>
          <a:xfrm>
            <a:off x="551033" y="3984367"/>
            <a:ext cx="121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1048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7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74400" y="2519600"/>
            <a:ext cx="11043200" cy="20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6920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B0813D3-433B-C423-35B0-D938BD3D8A89}"/>
              </a:ext>
            </a:extLst>
          </p:cNvPr>
          <p:cNvGrpSpPr/>
          <p:nvPr userDrawn="1"/>
        </p:nvGrpSpPr>
        <p:grpSpPr>
          <a:xfrm>
            <a:off x="133036" y="6133343"/>
            <a:ext cx="6003197" cy="646331"/>
            <a:chOff x="99777" y="4600006"/>
            <a:chExt cx="4502398" cy="484748"/>
          </a:xfrm>
        </p:grpSpPr>
        <p:pic>
          <p:nvPicPr>
            <p:cNvPr id="3" name="Picture 4" descr="Ver a imagem de origem">
              <a:extLst>
                <a:ext uri="{FF2B5EF4-FFF2-40B4-BE49-F238E27FC236}">
                  <a16:creationId xmlns:a16="http://schemas.microsoft.com/office/drawing/2014/main" id="{8C201C91-8795-FAD4-E172-6068A1BAA61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12"/>
            <a:stretch/>
          </p:blipFill>
          <p:spPr bwMode="auto">
            <a:xfrm>
              <a:off x="99777" y="4608593"/>
              <a:ext cx="385998" cy="44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66EF87B-197A-B68E-21BA-11D8F2C74C65}"/>
                </a:ext>
              </a:extLst>
            </p:cNvPr>
            <p:cNvSpPr txBox="1"/>
            <p:nvPr userDrawn="1"/>
          </p:nvSpPr>
          <p:spPr>
            <a:xfrm>
              <a:off x="411175" y="4600006"/>
              <a:ext cx="4191000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0" u="none" strike="noStrike" cap="none" baseline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UFAL  </a:t>
              </a:r>
            </a:p>
            <a:p>
              <a:r>
                <a:rPr lang="pt-BR" sz="1200" b="1" i="0" u="none" strike="noStrike" cap="none" baseline="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CAMPUS ARAPIRACA </a:t>
              </a:r>
            </a:p>
            <a:p>
              <a:r>
                <a:rPr lang="pt-BR" sz="1200" b="1" i="0" u="none" strike="noStrike" cap="none" baseline="0" dirty="0">
                  <a:solidFill>
                    <a:schemeClr val="bg1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U. E. PENEDO</a:t>
              </a:r>
              <a:endParaRPr lang="pt-BR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9763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jp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12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jpeg"/><Relationship Id="rId4" Type="http://schemas.openxmlformats.org/officeDocument/2006/relationships/image" Target="../media/image21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1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937406" y="984739"/>
            <a:ext cx="10726500" cy="28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lang="pt-BR" sz="6600" dirty="0"/>
              <a:t>Introdução a Aprendizagem de Máquina Utilizando a Linguagem Python</a:t>
            </a:r>
            <a:endParaRPr sz="6600" dirty="0"/>
          </a:p>
        </p:txBody>
      </p:sp>
      <p:sp>
        <p:nvSpPr>
          <p:cNvPr id="2" name="Google Shape;69;p13">
            <a:extLst>
              <a:ext uri="{FF2B5EF4-FFF2-40B4-BE49-F238E27FC236}">
                <a16:creationId xmlns:a16="http://schemas.microsoft.com/office/drawing/2014/main" id="{EFFDA00F-8643-A210-8C5E-1DE37AD23E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38666" y="4753808"/>
            <a:ext cx="5123980" cy="12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err="1"/>
              <a:t>Profº</a:t>
            </a:r>
            <a:r>
              <a:rPr lang="pt-BR" sz="2800" dirty="0"/>
              <a:t> Gustavo Miranda</a:t>
            </a:r>
            <a:br>
              <a:rPr lang="pt-BR" sz="2800" dirty="0"/>
            </a:br>
            <a:r>
              <a:rPr lang="pt-BR" sz="2800" dirty="0"/>
              <a:t>gustavo.oliveira@penedo.ufal.br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66527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00" y="842400"/>
            <a:ext cx="5896300" cy="1007600"/>
          </a:xfrm>
        </p:spPr>
        <p:txBody>
          <a:bodyPr>
            <a:normAutofit/>
          </a:bodyPr>
          <a:lstStyle/>
          <a:p>
            <a:r>
              <a:rPr lang="pt-BR" sz="3300" b="1" dirty="0"/>
              <a:t>4º Revolução Industrial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type="body" idx="1"/>
          </p:nvPr>
        </p:nvSpPr>
        <p:spPr>
          <a:xfrm>
            <a:off x="415599" y="2157605"/>
            <a:ext cx="5042665" cy="3934400"/>
          </a:xfrm>
        </p:spPr>
        <p:txBody>
          <a:bodyPr>
            <a:normAutofit/>
          </a:bodyPr>
          <a:lstStyle/>
          <a:p>
            <a:pPr algn="just"/>
            <a:r>
              <a:rPr lang="pt-BR" sz="2200" b="1" dirty="0"/>
              <a:t>A IA é uma das maiores facetas dessa revolução.</a:t>
            </a:r>
          </a:p>
          <a:p>
            <a:pPr algn="just"/>
            <a:endParaRPr lang="pt-BR" sz="2200" b="1" dirty="0"/>
          </a:p>
          <a:p>
            <a:pPr algn="just"/>
            <a:r>
              <a:rPr lang="pt-BR" sz="2200" dirty="0"/>
              <a:t>Ela afetará quase todos os setores, assim como nas Revoluções Industriais anteriores.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57605"/>
            <a:ext cx="5686189" cy="3182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472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C629A-A195-6D46-A360-95CFD94C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da Inteligência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407756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Automação com 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600" y="2157605"/>
            <a:ext cx="5680400" cy="39344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2400" b="1" dirty="0"/>
              <a:t>Detecção de anomalias em máquinas usando uma rede neural.</a:t>
            </a:r>
          </a:p>
          <a:p>
            <a:pPr lvl="1" algn="just"/>
            <a:r>
              <a:rPr lang="pt-BR" sz="2400" dirty="0"/>
              <a:t>Leituras anômalas de sensores preveem possíveis falhas em máquinas.</a:t>
            </a:r>
          </a:p>
          <a:p>
            <a:pPr lvl="1" algn="just"/>
            <a:endParaRPr lang="pt-BR" sz="2400" dirty="0"/>
          </a:p>
          <a:p>
            <a:pPr algn="just"/>
            <a:r>
              <a:rPr lang="pt-BR" sz="2400" b="1" dirty="0"/>
              <a:t>Robôs soldadores:</a:t>
            </a:r>
          </a:p>
          <a:p>
            <a:pPr lvl="1" algn="just"/>
            <a:r>
              <a:rPr lang="pt-BR" sz="2400" dirty="0"/>
              <a:t>Detecção preventiva de falhas e avaliação de manutenção.</a:t>
            </a:r>
          </a:p>
        </p:txBody>
      </p:sp>
      <p:pic>
        <p:nvPicPr>
          <p:cNvPr id="1026" name="Picture 2" descr="Ver a imagem de ori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788" y="2462312"/>
            <a:ext cx="5265612" cy="294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9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Carro Autônomo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600" y="1958433"/>
            <a:ext cx="11360800" cy="1623399"/>
          </a:xfrm>
        </p:spPr>
        <p:txBody>
          <a:bodyPr/>
          <a:lstStyle/>
          <a:p>
            <a:r>
              <a:rPr lang="pt-BR" dirty="0"/>
              <a:t>Veículos automáticos têm se tornado </a:t>
            </a:r>
            <a:r>
              <a:rPr lang="pt-BR" b="1" dirty="0"/>
              <a:t>cada vez mais acessíveis.</a:t>
            </a:r>
          </a:p>
          <a:p>
            <a:endParaRPr lang="pt-BR" b="1" dirty="0"/>
          </a:p>
          <a:p>
            <a:r>
              <a:rPr lang="pt-BR" dirty="0"/>
              <a:t>Carros vão se </a:t>
            </a:r>
            <a:r>
              <a:rPr lang="pt-BR" b="1" dirty="0"/>
              <a:t>comunicar, socializar e colaborar com outras coisas</a:t>
            </a:r>
            <a:r>
              <a:rPr lang="pt-BR" dirty="0"/>
              <a:t>, incluindo outros veículos, semáforos, estacionamentos e revendedores.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3792847"/>
            <a:ext cx="11409164" cy="2151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88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Carro Conectado Hoje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type="body" idx="1"/>
          </p:nvPr>
        </p:nvSpPr>
        <p:spPr>
          <a:xfrm>
            <a:off x="415599" y="2157605"/>
            <a:ext cx="5858591" cy="3934400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Produz mais de </a:t>
            </a:r>
            <a:r>
              <a:rPr lang="pt-BR" sz="2000" b="1" dirty="0"/>
              <a:t>25 </a:t>
            </a:r>
            <a:r>
              <a:rPr lang="pt-BR" sz="2000" b="1" dirty="0" err="1"/>
              <a:t>gb</a:t>
            </a:r>
            <a:r>
              <a:rPr lang="pt-BR" sz="2000" b="1" dirty="0"/>
              <a:t> de dados </a:t>
            </a:r>
            <a:r>
              <a:rPr lang="pt-BR" sz="2000" dirty="0"/>
              <a:t>toda hora.</a:t>
            </a:r>
          </a:p>
          <a:p>
            <a:pPr algn="just">
              <a:spcBef>
                <a:spcPts val="1200"/>
              </a:spcBef>
            </a:pPr>
            <a:r>
              <a:rPr lang="pt-BR" sz="2000" b="1" dirty="0"/>
              <a:t>Conectado com:</a:t>
            </a:r>
          </a:p>
          <a:p>
            <a:pPr lvl="1" algn="just">
              <a:spcBef>
                <a:spcPts val="1200"/>
              </a:spcBef>
            </a:pPr>
            <a:r>
              <a:rPr lang="pt-BR" sz="2000" dirty="0"/>
              <a:t>O fabricante para compartilhar alertas e registros de performance.</a:t>
            </a:r>
          </a:p>
          <a:p>
            <a:pPr lvl="1" algn="just">
              <a:spcBef>
                <a:spcPts val="1200"/>
              </a:spcBef>
            </a:pPr>
            <a:r>
              <a:rPr lang="pt-BR" sz="2000" dirty="0"/>
              <a:t>Proporciona uma experiência única ao passageiro.</a:t>
            </a:r>
          </a:p>
          <a:p>
            <a:pPr algn="just"/>
            <a:endParaRPr lang="pt-BR" sz="2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565" y="1433806"/>
            <a:ext cx="4401671" cy="492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47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15600" y="842400"/>
            <a:ext cx="5680400" cy="10076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Audi usa Aprendizado de Máquina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type="body" idx="1"/>
          </p:nvPr>
        </p:nvSpPr>
        <p:spPr>
          <a:xfrm>
            <a:off x="415600" y="2157605"/>
            <a:ext cx="5042665" cy="3934400"/>
          </a:xfrm>
        </p:spPr>
        <p:txBody>
          <a:bodyPr/>
          <a:lstStyle/>
          <a:p>
            <a:pPr algn="just"/>
            <a:r>
              <a:rPr lang="pt-BR" dirty="0"/>
              <a:t>Dados são </a:t>
            </a:r>
            <a:r>
              <a:rPr lang="pt-BR" b="1" dirty="0"/>
              <a:t>coletados de sensores</a:t>
            </a:r>
            <a:r>
              <a:rPr lang="pt-BR" dirty="0"/>
              <a:t> para determinar a posição e as dimensões dos carros.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O Aprendizado de máquina otimiza o movimento dos carros e </a:t>
            </a:r>
            <a:r>
              <a:rPr lang="pt-BR" b="1" dirty="0"/>
              <a:t>melhora o uso do espaço.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95664"/>
            <a:ext cx="5581319" cy="3458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18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dirty="0"/>
              <a:t>Aplicações da Inteligência Artificial</a:t>
            </a:r>
            <a:endParaRPr lang="pt-BR" sz="3300" b="1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049B99-FB51-4E68-2F76-1F2191B5DBB6}"/>
              </a:ext>
            </a:extLst>
          </p:cNvPr>
          <p:cNvGrpSpPr/>
          <p:nvPr/>
        </p:nvGrpSpPr>
        <p:grpSpPr>
          <a:xfrm>
            <a:off x="415600" y="2208769"/>
            <a:ext cx="4648769" cy="1507590"/>
            <a:chOff x="415600" y="2208769"/>
            <a:chExt cx="4648769" cy="1507590"/>
          </a:xfrm>
        </p:grpSpPr>
        <p:pic>
          <p:nvPicPr>
            <p:cNvPr id="12290" name="Picture 2" descr="Facebook PNG Icons, Facebook Logo PNG And Vector For Free Download ...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9" t="22867" r="20728" b="22277"/>
            <a:stretch/>
          </p:blipFill>
          <p:spPr bwMode="auto">
            <a:xfrm>
              <a:off x="415600" y="2208769"/>
              <a:ext cx="1570406" cy="15075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oogle Shape;111;p23"/>
            <p:cNvPicPr preferRelativeResize="0"/>
            <p:nvPr/>
          </p:nvPicPr>
          <p:blipFill rotWithShape="1">
            <a:blip r:embed="rId4">
              <a:alphaModFix/>
            </a:blip>
            <a:srcRect l="11726" r="11380"/>
            <a:stretch/>
          </p:blipFill>
          <p:spPr>
            <a:xfrm>
              <a:off x="2226937" y="2319563"/>
              <a:ext cx="2837432" cy="128600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3" name="CaixaDeTexto 2"/>
          <p:cNvSpPr txBox="1"/>
          <p:nvPr/>
        </p:nvSpPr>
        <p:spPr>
          <a:xfrm>
            <a:off x="1662570" y="1753100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n-lt"/>
                <a:ea typeface="Roboto Condensed Light" panose="020B0604020202020204" charset="0"/>
              </a:rPr>
              <a:t>Reconhecimento Facial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59B0A18-21E9-DBFA-129A-C3E6816CF0F3}"/>
              </a:ext>
            </a:extLst>
          </p:cNvPr>
          <p:cNvGrpSpPr/>
          <p:nvPr/>
        </p:nvGrpSpPr>
        <p:grpSpPr>
          <a:xfrm>
            <a:off x="7219922" y="2319563"/>
            <a:ext cx="4076689" cy="1281884"/>
            <a:chOff x="7219922" y="2319563"/>
            <a:chExt cx="4076689" cy="1281884"/>
          </a:xfrm>
        </p:grpSpPr>
        <p:pic>
          <p:nvPicPr>
            <p:cNvPr id="12292" name="Picture 4" descr="Ícone do YouTube, YouTube Play Button Ícones do computador ...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89844" l="20870" r="793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9" t="10984" r="21279" b="11337"/>
            <a:stretch/>
          </p:blipFill>
          <p:spPr bwMode="auto">
            <a:xfrm>
              <a:off x="7219922" y="2410043"/>
              <a:ext cx="1413010" cy="10671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https://klgadgetguy.com/wp-content/uploads/converted_files/uploads/featured-images/youtubematerialdesign1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39" t="40568" r="40648" b="28667"/>
            <a:stretch/>
          </p:blipFill>
          <p:spPr bwMode="auto">
            <a:xfrm>
              <a:off x="8960899" y="2319563"/>
              <a:ext cx="2335712" cy="1281884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/>
          <p:cNvSpPr txBox="1"/>
          <p:nvPr/>
        </p:nvSpPr>
        <p:spPr>
          <a:xfrm>
            <a:off x="7746871" y="175310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n-lt"/>
                <a:ea typeface="Roboto Condensed Light" panose="020B0604020202020204" charset="0"/>
              </a:rPr>
              <a:t>Recomendação de Vídeos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BA9E1B5-EDAC-A019-DE48-1C16BF9D5EBA}"/>
              </a:ext>
            </a:extLst>
          </p:cNvPr>
          <p:cNvGrpSpPr/>
          <p:nvPr/>
        </p:nvGrpSpPr>
        <p:grpSpPr>
          <a:xfrm>
            <a:off x="7171791" y="4627439"/>
            <a:ext cx="4124820" cy="1359302"/>
            <a:chOff x="7048511" y="4858321"/>
            <a:chExt cx="4124820" cy="1359302"/>
          </a:xfrm>
        </p:grpSpPr>
        <p:pic>
          <p:nvPicPr>
            <p:cNvPr id="12296" name="Picture 8" descr="Gamepad Jogos Videogames - Imagens grátis no Pixaba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6875" r="97188">
                          <a14:foregroundMark x1="15000" y1="74815" x2="20000" y2="56111"/>
                          <a14:foregroundMark x1="38542" y1="39259" x2="57604" y2="41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11" y="5130552"/>
              <a:ext cx="1396720" cy="7537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m para street fighte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6795" y="4858321"/>
              <a:ext cx="2416536" cy="135930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aixaDeTexto 11"/>
          <p:cNvSpPr txBox="1"/>
          <p:nvPr/>
        </p:nvSpPr>
        <p:spPr>
          <a:xfrm>
            <a:off x="7819587" y="3975045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n-lt"/>
                <a:ea typeface="Roboto Condensed Light" panose="020B0604020202020204" charset="0"/>
              </a:rPr>
              <a:t>Níveis de Dificuldade em Jogos</a:t>
            </a:r>
          </a:p>
        </p:txBody>
      </p:sp>
      <p:sp>
        <p:nvSpPr>
          <p:cNvPr id="4" name="AutoShape 12" descr="blob:https://web.whatsapp.com/10e4ba59-6b83-494b-9e9e-8cdd553a4a4b"/>
          <p:cNvSpPr>
            <a:spLocks noChangeAspect="1" noChangeArrowheads="1"/>
          </p:cNvSpPr>
          <p:nvPr/>
        </p:nvSpPr>
        <p:spPr bwMode="auto">
          <a:xfrm>
            <a:off x="77788" y="-72232"/>
            <a:ext cx="152400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pt-BR" sz="70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0142238-A1D4-A044-05BB-38D45B13992B}"/>
              </a:ext>
            </a:extLst>
          </p:cNvPr>
          <p:cNvGrpSpPr/>
          <p:nvPr/>
        </p:nvGrpSpPr>
        <p:grpSpPr>
          <a:xfrm>
            <a:off x="678180" y="4506084"/>
            <a:ext cx="3987707" cy="1359304"/>
            <a:chOff x="554900" y="4736966"/>
            <a:chExt cx="3987707" cy="1359304"/>
          </a:xfrm>
        </p:grpSpPr>
        <p:pic>
          <p:nvPicPr>
            <p:cNvPr id="12298" name="Picture 10" descr="Anúncios do Google – Conquiste mais clientes com publicidade on-line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6417" b="71750" l="25750" r="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8" t="25454" r="23300" b="27031"/>
            <a:stretch/>
          </p:blipFill>
          <p:spPr bwMode="auto">
            <a:xfrm>
              <a:off x="554900" y="4827795"/>
              <a:ext cx="1291806" cy="11776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8" t="11481" r="33590" b="11481"/>
            <a:stretch/>
          </p:blipFill>
          <p:spPr>
            <a:xfrm>
              <a:off x="2226937" y="4736966"/>
              <a:ext cx="2315670" cy="1359304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CaixaDeTexto 15"/>
          <p:cNvSpPr txBox="1"/>
          <p:nvPr/>
        </p:nvSpPr>
        <p:spPr>
          <a:xfrm>
            <a:off x="1580281" y="3975045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+mn-lt"/>
                <a:ea typeface="Roboto Condensed Light" panose="020B0604020202020204" charset="0"/>
              </a:rPr>
              <a:t>Recomendação de Produtos</a:t>
            </a:r>
          </a:p>
        </p:txBody>
      </p:sp>
    </p:spTree>
    <p:extLst>
      <p:ext uri="{BB962C8B-B14F-4D97-AF65-F5344CB8AC3E}">
        <p14:creationId xmlns:p14="http://schemas.microsoft.com/office/powerpoint/2010/main" val="2229230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Aplicações da Inteligência Artificial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17</a:t>
            </a:fld>
            <a:endParaRPr lang="pt-BR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42866312"/>
              </p:ext>
            </p:extLst>
          </p:nvPr>
        </p:nvGraphicFramePr>
        <p:xfrm>
          <a:off x="475456" y="1260696"/>
          <a:ext cx="11241088" cy="5100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Resultado de imagem para reconhecimento de voz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7" r="24664"/>
          <a:stretch/>
        </p:blipFill>
        <p:spPr bwMode="auto">
          <a:xfrm>
            <a:off x="619437" y="2016282"/>
            <a:ext cx="1333632" cy="13017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tradução de text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1" t="17790" r="28261" b="19073"/>
          <a:stretch/>
        </p:blipFill>
        <p:spPr bwMode="auto">
          <a:xfrm>
            <a:off x="646331" y="4081660"/>
            <a:ext cx="1419394" cy="11426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reconhecimento de caligrafi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3" r="12464"/>
          <a:stretch/>
        </p:blipFill>
        <p:spPr bwMode="auto">
          <a:xfrm>
            <a:off x="6317894" y="2016282"/>
            <a:ext cx="1373218" cy="1301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spam">
            <a:extLst>
              <a:ext uri="{FF2B5EF4-FFF2-40B4-BE49-F238E27FC236}">
                <a16:creationId xmlns:a16="http://schemas.microsoft.com/office/drawing/2014/main" id="{2284CD65-A234-BAB4-452A-7663A9D73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9" t="18328" r="15251" b="11084"/>
          <a:stretch/>
        </p:blipFill>
        <p:spPr bwMode="auto">
          <a:xfrm>
            <a:off x="6280795" y="4153712"/>
            <a:ext cx="1447416" cy="9985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5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C629A-A195-6D46-A360-95CFD94C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Definições e Conceitos da Inteligência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216628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00" y="842400"/>
            <a:ext cx="4705040" cy="1007600"/>
          </a:xfrm>
        </p:spPr>
        <p:txBody>
          <a:bodyPr>
            <a:normAutofit/>
          </a:bodyPr>
          <a:lstStyle/>
          <a:p>
            <a:r>
              <a:rPr lang="pt-BR" b="1" dirty="0"/>
              <a:t>Inteligência Artificial (IA)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599" y="2157605"/>
            <a:ext cx="6379095" cy="39344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4000"/>
              </a:lnSpc>
              <a:buNone/>
            </a:pPr>
            <a:r>
              <a:rPr lang="pt-BR" sz="2400" dirty="0"/>
              <a:t>“Podemos definir </a:t>
            </a:r>
            <a:r>
              <a:rPr lang="pt-BR" sz="2400" b="1" dirty="0"/>
              <a:t>inteligência artificial</a:t>
            </a:r>
            <a:r>
              <a:rPr lang="pt-BR" sz="2400" dirty="0"/>
              <a:t>, no grosso modo, como a </a:t>
            </a:r>
            <a:r>
              <a:rPr lang="pt-BR" sz="2400" b="1" dirty="0"/>
              <a:t>capacidade das máquinas de pensarem como seres humanos:</a:t>
            </a:r>
            <a:r>
              <a:rPr lang="pt-BR" sz="2400" dirty="0"/>
              <a:t> aprender, perceber e decidir quais caminhos seguir, de forma racional, diante de determinadas situações.”</a:t>
            </a:r>
            <a:endParaRPr lang="pt-BR" sz="268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19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666E2E-AB6B-47F0-A0FD-BB63E8504CB8}"/>
              </a:ext>
            </a:extLst>
          </p:cNvPr>
          <p:cNvSpPr/>
          <p:nvPr/>
        </p:nvSpPr>
        <p:spPr>
          <a:xfrm>
            <a:off x="6035407" y="3336667"/>
            <a:ext cx="2071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00" dirty="0">
                <a:latin typeface="Times New Roman" panose="02020603050405020304" pitchFamily="18" charset="0"/>
              </a:rPr>
              <a:t> </a:t>
            </a:r>
            <a:endParaRPr lang="pt-BR" sz="7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30BE4E-8F45-4A8D-99E4-CA289DE12999}"/>
              </a:ext>
            </a:extLst>
          </p:cNvPr>
          <p:cNvSpPr/>
          <p:nvPr/>
        </p:nvSpPr>
        <p:spPr>
          <a:xfrm>
            <a:off x="6035407" y="3336667"/>
            <a:ext cx="2071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00" dirty="0">
                <a:latin typeface="Times New Roman" panose="02020603050405020304" pitchFamily="18" charset="0"/>
              </a:rPr>
              <a:t> </a:t>
            </a:r>
            <a:endParaRPr lang="pt-BR" sz="700" dirty="0"/>
          </a:p>
        </p:txBody>
      </p:sp>
      <p:pic>
        <p:nvPicPr>
          <p:cNvPr id="5122" name="Picture 2" descr="ícone inteligência artificial, configurações,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170" y="2422981"/>
            <a:ext cx="3403646" cy="34036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905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pt-BR"/>
              <a:t>Tópicos da Aula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1085367" y="1985600"/>
            <a:ext cx="676000" cy="6196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1867" b="1" dirty="0">
                <a:solidFill>
                  <a:srgbClr val="FFFFFF"/>
                </a:solidFill>
              </a:rPr>
              <a:t>1º</a:t>
            </a:r>
            <a:endParaRPr sz="1867" b="1" dirty="0">
              <a:solidFill>
                <a:srgbClr val="FFFFFF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085367" y="2742017"/>
            <a:ext cx="676000" cy="6196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1867" b="1" dirty="0">
                <a:solidFill>
                  <a:srgbClr val="FFFFFF"/>
                </a:solidFill>
              </a:rPr>
              <a:t>2º</a:t>
            </a:r>
            <a:endParaRPr sz="1867" b="1" dirty="0">
              <a:solidFill>
                <a:srgbClr val="FFFFFF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085367" y="3498433"/>
            <a:ext cx="676000" cy="6196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1867" b="1">
                <a:solidFill>
                  <a:srgbClr val="FFFFFF"/>
                </a:solidFill>
              </a:rPr>
              <a:t>3º</a:t>
            </a:r>
            <a:endParaRPr sz="1867" b="1">
              <a:solidFill>
                <a:srgbClr val="FFFFFF"/>
              </a:solidFill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885200" y="1985600"/>
            <a:ext cx="9891200" cy="61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pt-BR" sz="3200" dirty="0"/>
              <a:t>Introdução a Inteligência Artificial</a:t>
            </a:r>
            <a:endParaRPr sz="3200"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885200" y="2742033"/>
            <a:ext cx="9891200" cy="61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lvl="0"/>
            <a:r>
              <a:rPr lang="pt-BR" sz="3200" dirty="0"/>
              <a:t>Definições e Conceitos da Inteligência Artificial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1885200" y="3498467"/>
            <a:ext cx="9891200" cy="61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r>
              <a:rPr lang="pt-BR" sz="3200" dirty="0"/>
              <a:t>Introdução a Aprendizagem de Máquina</a:t>
            </a:r>
            <a:endParaRPr sz="32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4" name="Google Shape;78;p14">
            <a:extLst>
              <a:ext uri="{FF2B5EF4-FFF2-40B4-BE49-F238E27FC236}">
                <a16:creationId xmlns:a16="http://schemas.microsoft.com/office/drawing/2014/main" id="{2BF86B30-0BB6-F3A0-3E4B-D4B8585C04B1}"/>
              </a:ext>
            </a:extLst>
          </p:cNvPr>
          <p:cNvSpPr/>
          <p:nvPr/>
        </p:nvSpPr>
        <p:spPr>
          <a:xfrm>
            <a:off x="1085367" y="4252767"/>
            <a:ext cx="676000" cy="6196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1867" b="1" dirty="0">
                <a:solidFill>
                  <a:srgbClr val="FFFFFF"/>
                </a:solidFill>
              </a:rPr>
              <a:t>4º</a:t>
            </a:r>
            <a:endParaRPr sz="1867" b="1" dirty="0">
              <a:solidFill>
                <a:srgbClr val="FFFFFF"/>
              </a:solidFill>
            </a:endParaRPr>
          </a:p>
        </p:txBody>
      </p:sp>
      <p:sp>
        <p:nvSpPr>
          <p:cNvPr id="5" name="Google Shape;82;p14">
            <a:extLst>
              <a:ext uri="{FF2B5EF4-FFF2-40B4-BE49-F238E27FC236}">
                <a16:creationId xmlns:a16="http://schemas.microsoft.com/office/drawing/2014/main" id="{18A54328-0325-F406-D44F-5CA84E54FFEB}"/>
              </a:ext>
            </a:extLst>
          </p:cNvPr>
          <p:cNvSpPr txBox="1">
            <a:spLocks/>
          </p:cNvSpPr>
          <p:nvPr/>
        </p:nvSpPr>
        <p:spPr>
          <a:xfrm>
            <a:off x="1885200" y="4252801"/>
            <a:ext cx="9891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200" dirty="0"/>
              <a:t>Exemplo de Classificação de Dados</a:t>
            </a:r>
          </a:p>
        </p:txBody>
      </p:sp>
      <p:sp>
        <p:nvSpPr>
          <p:cNvPr id="6" name="Google Shape;78;p14">
            <a:extLst>
              <a:ext uri="{FF2B5EF4-FFF2-40B4-BE49-F238E27FC236}">
                <a16:creationId xmlns:a16="http://schemas.microsoft.com/office/drawing/2014/main" id="{55003C8D-3271-DC47-257D-BB94E156FD22}"/>
              </a:ext>
            </a:extLst>
          </p:cNvPr>
          <p:cNvSpPr/>
          <p:nvPr/>
        </p:nvSpPr>
        <p:spPr>
          <a:xfrm>
            <a:off x="1085367" y="5007067"/>
            <a:ext cx="676000" cy="6196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1867" b="1" dirty="0">
                <a:solidFill>
                  <a:srgbClr val="FFFFFF"/>
                </a:solidFill>
              </a:rPr>
              <a:t>5º</a:t>
            </a:r>
            <a:endParaRPr sz="1867" b="1" dirty="0">
              <a:solidFill>
                <a:srgbClr val="FFFFFF"/>
              </a:solidFill>
            </a:endParaRPr>
          </a:p>
        </p:txBody>
      </p:sp>
      <p:sp>
        <p:nvSpPr>
          <p:cNvPr id="7" name="Google Shape;82;p14">
            <a:extLst>
              <a:ext uri="{FF2B5EF4-FFF2-40B4-BE49-F238E27FC236}">
                <a16:creationId xmlns:a16="http://schemas.microsoft.com/office/drawing/2014/main" id="{B350BD29-C3EF-2001-BFCA-41B450CBAE66}"/>
              </a:ext>
            </a:extLst>
          </p:cNvPr>
          <p:cNvSpPr txBox="1">
            <a:spLocks/>
          </p:cNvSpPr>
          <p:nvPr/>
        </p:nvSpPr>
        <p:spPr>
          <a:xfrm>
            <a:off x="1885200" y="5007101"/>
            <a:ext cx="9891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200" dirty="0"/>
              <a:t>Aplicação de Árvore de Decisão na Classificação de Dados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6600"/>
            </a:pPr>
            <a:r>
              <a:rPr lang="pt-BR" sz="3300" b="1"/>
              <a:t>IA Fraca</a:t>
            </a:r>
            <a:endParaRPr sz="3300" b="1"/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l="1956" r="3765"/>
          <a:stretch/>
        </p:blipFill>
        <p:spPr>
          <a:xfrm>
            <a:off x="6923581" y="1266093"/>
            <a:ext cx="4696334" cy="46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D7A2D3E-DA06-8B9F-60A5-2C85AE3C8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157605"/>
            <a:ext cx="5816388" cy="3934400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Focada em </a:t>
            </a:r>
            <a:r>
              <a:rPr lang="pt-BR" sz="2000" b="1" dirty="0"/>
              <a:t>realizar tarefas específicas.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Exemplo:</a:t>
            </a:r>
          </a:p>
          <a:p>
            <a:pPr lvl="1" algn="just"/>
            <a:r>
              <a:rPr lang="pt-BR" sz="2000" dirty="0"/>
              <a:t>Comprar um livro através de um dispositivo de voz.</a:t>
            </a:r>
          </a:p>
          <a:p>
            <a:pPr algn="just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58067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415600" y="1081614"/>
            <a:ext cx="3744000" cy="52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6600"/>
            </a:pPr>
            <a:r>
              <a:rPr lang="pt-BR" sz="3300" b="1" dirty="0"/>
              <a:t>IA Abrangente</a:t>
            </a:r>
            <a:endParaRPr sz="3300" b="1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575BCF-D561-6FCF-43EA-5C7173D8E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2157605"/>
            <a:ext cx="6322825" cy="3934400"/>
          </a:xfrm>
        </p:spPr>
        <p:txBody>
          <a:bodyPr>
            <a:normAutofit/>
          </a:bodyPr>
          <a:lstStyle/>
          <a:p>
            <a:r>
              <a:rPr lang="pt-BR" sz="2000" b="1" dirty="0"/>
              <a:t>Utilizam conhecimento e dados </a:t>
            </a:r>
            <a:r>
              <a:rPr lang="pt-BR" sz="2000" dirty="0"/>
              <a:t>de uma indústria para </a:t>
            </a:r>
            <a:r>
              <a:rPr lang="pt-BR" sz="2000" b="1" dirty="0"/>
              <a:t>treinar</a:t>
            </a:r>
            <a:r>
              <a:rPr lang="pt-BR" sz="2000" dirty="0"/>
              <a:t> seus sistemas. </a:t>
            </a:r>
          </a:p>
          <a:p>
            <a:endParaRPr lang="pt-BR" sz="2000" dirty="0"/>
          </a:p>
          <a:p>
            <a:r>
              <a:rPr lang="pt-BR" sz="2000" b="1" dirty="0"/>
              <a:t>Exemplos</a:t>
            </a:r>
            <a:r>
              <a:rPr lang="pt-BR" sz="2000" dirty="0"/>
              <a:t>:</a:t>
            </a:r>
          </a:p>
          <a:p>
            <a:pPr lvl="1"/>
            <a:r>
              <a:rPr lang="pt-BR" sz="2000" dirty="0"/>
              <a:t>Carros autônomos.</a:t>
            </a:r>
          </a:p>
          <a:p>
            <a:pPr lvl="1"/>
            <a:r>
              <a:rPr lang="pt-BR" sz="2000" dirty="0"/>
              <a:t>Coleção de IA Fracas.</a:t>
            </a:r>
          </a:p>
          <a:p>
            <a:pPr lvl="1"/>
            <a:r>
              <a:rPr lang="pt-BR" sz="2000" dirty="0"/>
              <a:t>Tomam decisões.</a:t>
            </a:r>
          </a:p>
          <a:p>
            <a:endParaRPr lang="pt-BR" sz="2000" dirty="0"/>
          </a:p>
        </p:txBody>
      </p:sp>
      <p:sp>
        <p:nvSpPr>
          <p:cNvPr id="147" name="Google Shape;147;p11"/>
          <p:cNvSpPr txBox="1">
            <a:spLocks noGrp="1"/>
          </p:cNvSpPr>
          <p:nvPr>
            <p:ph type="ftr" idx="4294967295"/>
          </p:nvPr>
        </p:nvSpPr>
        <p:spPr>
          <a:xfrm>
            <a:off x="0" y="6356350"/>
            <a:ext cx="279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pt-BR"/>
              <a:t>Gestão de IA com IBM Watson Scale</a:t>
            </a:r>
            <a:endParaRPr/>
          </a:p>
        </p:txBody>
      </p:sp>
      <p:pic>
        <p:nvPicPr>
          <p:cNvPr id="148" name="Google Shape;148;p11"/>
          <p:cNvPicPr preferRelativeResize="0"/>
          <p:nvPr/>
        </p:nvPicPr>
        <p:blipFill rotWithShape="1">
          <a:blip r:embed="rId3">
            <a:alphaModFix/>
          </a:blip>
          <a:srcRect l="188" r="12384"/>
          <a:stretch/>
        </p:blipFill>
        <p:spPr>
          <a:xfrm>
            <a:off x="7082188" y="1294228"/>
            <a:ext cx="4397050" cy="4540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50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>
            <a:spLocks noGrp="1"/>
          </p:cNvSpPr>
          <p:nvPr>
            <p:ph type="title"/>
          </p:nvPr>
        </p:nvSpPr>
        <p:spPr>
          <a:xfrm>
            <a:off x="415600" y="1081614"/>
            <a:ext cx="3744000" cy="52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6600"/>
            </a:pPr>
            <a:r>
              <a:rPr lang="pt-BR" sz="3300" b="1" dirty="0"/>
              <a:t>IA Forte</a:t>
            </a:r>
            <a:endParaRPr sz="3300" b="1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BD37C4-9D4D-A535-ECFD-9B9DFCE13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157605"/>
            <a:ext cx="6182148" cy="3934400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Máquinas que podem </a:t>
            </a:r>
            <a:r>
              <a:rPr lang="pt-BR" sz="2000" b="1" dirty="0"/>
              <a:t>desempenhar trabalho intelectual como um humano.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Exemplo:</a:t>
            </a:r>
          </a:p>
          <a:p>
            <a:pPr lvl="1" algn="just"/>
            <a:r>
              <a:rPr lang="pt-BR" sz="2000" dirty="0"/>
              <a:t>Atualmente a IA não consegue elaborar ideias criativas.</a:t>
            </a:r>
          </a:p>
          <a:p>
            <a:pPr algn="just"/>
            <a:endParaRPr lang="pt-BR" sz="2000" dirty="0"/>
          </a:p>
        </p:txBody>
      </p:sp>
      <p:sp>
        <p:nvSpPr>
          <p:cNvPr id="162" name="Google Shape;162;p13"/>
          <p:cNvSpPr txBox="1">
            <a:spLocks noGrp="1"/>
          </p:cNvSpPr>
          <p:nvPr>
            <p:ph type="ftr" idx="4294967295"/>
          </p:nvPr>
        </p:nvSpPr>
        <p:spPr>
          <a:xfrm>
            <a:off x="0" y="6356350"/>
            <a:ext cx="279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pt-BR"/>
              <a:t>Gestão de IA com IBM Watson Scale</a:t>
            </a:r>
            <a:endParaRPr/>
          </a:p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r="22562" b="15711"/>
          <a:stretch/>
        </p:blipFill>
        <p:spPr>
          <a:xfrm>
            <a:off x="6842311" y="1118938"/>
            <a:ext cx="5338483" cy="4966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0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300" b="1" dirty="0"/>
              <a:t>Aprendizagem de Máquina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600" y="2307101"/>
            <a:ext cx="6632314" cy="3784531"/>
          </a:xfrm>
        </p:spPr>
        <p:txBody>
          <a:bodyPr>
            <a:noAutofit/>
          </a:bodyPr>
          <a:lstStyle/>
          <a:p>
            <a:pPr algn="just">
              <a:lnSpc>
                <a:spcPct val="114000"/>
              </a:lnSpc>
            </a:pPr>
            <a:r>
              <a:rPr lang="pt-BR" sz="2400" dirty="0">
                <a:latin typeface="Neo Sans Std Ultra"/>
              </a:rPr>
              <a:t>“</a:t>
            </a:r>
            <a:r>
              <a:rPr lang="pt-BR" sz="2400" dirty="0" err="1">
                <a:latin typeface="Neo Sans Std Ultra"/>
              </a:rPr>
              <a:t>Machine</a:t>
            </a:r>
            <a:r>
              <a:rPr lang="pt-BR" sz="2400" dirty="0">
                <a:latin typeface="Neo Sans Std Ultra"/>
              </a:rPr>
              <a:t> </a:t>
            </a:r>
            <a:r>
              <a:rPr lang="pt-BR" sz="2400" dirty="0" err="1">
                <a:latin typeface="Neo Sans Std Ultra"/>
              </a:rPr>
              <a:t>learning</a:t>
            </a:r>
            <a:r>
              <a:rPr lang="pt-BR" sz="2400" dirty="0">
                <a:latin typeface="Neo Sans Std Ultra"/>
              </a:rPr>
              <a:t> é uma área da ciência da computação que significa </a:t>
            </a:r>
            <a:r>
              <a:rPr lang="pt-BR" sz="2400" b="1" i="1" dirty="0">
                <a:latin typeface="Neo Sans Std Ultra"/>
              </a:rPr>
              <a:t>Aprendizado de Máquina</a:t>
            </a:r>
            <a:r>
              <a:rPr lang="pt-BR" sz="2400" dirty="0">
                <a:latin typeface="Neo Sans Std Ultra"/>
              </a:rPr>
              <a:t>. Faz parte do conceito de </a:t>
            </a:r>
            <a:r>
              <a:rPr lang="pt-BR" sz="2400" b="1" i="1" dirty="0">
                <a:latin typeface="Neo Sans Std Ultra"/>
              </a:rPr>
              <a:t>Inteligência Artificial</a:t>
            </a:r>
            <a:r>
              <a:rPr lang="pt-BR" sz="2400" dirty="0">
                <a:latin typeface="Neo Sans Std Ultra"/>
              </a:rPr>
              <a:t>, que busca meios de </a:t>
            </a:r>
            <a:r>
              <a:rPr lang="pt-BR" sz="2400" b="1" dirty="0">
                <a:latin typeface="Neo Sans Std Ultra"/>
              </a:rPr>
              <a:t>ensinar a máquina a realizar tarefas</a:t>
            </a:r>
            <a:r>
              <a:rPr lang="pt-BR" sz="2400" dirty="0">
                <a:latin typeface="Neo Sans Std Ultra"/>
              </a:rPr>
              <a:t> </a:t>
            </a:r>
            <a:r>
              <a:rPr lang="pt-BR" sz="2400" b="1" dirty="0">
                <a:latin typeface="Neo Sans Std Ultra"/>
              </a:rPr>
              <a:t>que seriam executadas por pessoas</a:t>
            </a:r>
            <a:r>
              <a:rPr lang="pt-BR" sz="2400" dirty="0">
                <a:latin typeface="Neo Sans Std Ultra"/>
              </a:rPr>
              <a:t>.”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1026" name="Picture 2" descr="Diferencias entre Inteligencia Artificial y Machine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5" t="7368" r="7839" b="6691"/>
          <a:stretch/>
        </p:blipFill>
        <p:spPr bwMode="auto">
          <a:xfrm>
            <a:off x="7416672" y="1650607"/>
            <a:ext cx="4359728" cy="419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804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C629A-A195-6D46-A360-95CFD94C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Aprendizagem de Máquina</a:t>
            </a:r>
          </a:p>
        </p:txBody>
      </p:sp>
    </p:spTree>
    <p:extLst>
      <p:ext uri="{BB962C8B-B14F-4D97-AF65-F5344CB8AC3E}">
        <p14:creationId xmlns:p14="http://schemas.microsoft.com/office/powerpoint/2010/main" val="2511409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Tipos de Aprendizado de Máquina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25</a:t>
            </a:fld>
            <a:endParaRPr lang="pt-BR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11043599"/>
              </p:ext>
            </p:extLst>
          </p:nvPr>
        </p:nvGraphicFramePr>
        <p:xfrm>
          <a:off x="0" y="1371600"/>
          <a:ext cx="11241088" cy="4848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00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Aprendizado Supervisionado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  <a:p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65222" y="2056765"/>
            <a:ext cx="6118459" cy="3841115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200" dirty="0"/>
              <a:t>São apresentados ao computador exemplos de </a:t>
            </a:r>
            <a:r>
              <a:rPr lang="pt-BR" sz="2200" b="1" dirty="0"/>
              <a:t>entradas e saídas desejadas</a:t>
            </a:r>
            <a:r>
              <a:rPr lang="pt-BR" sz="2200" dirty="0"/>
              <a:t>, fornecidas por um “professor”.</a:t>
            </a:r>
          </a:p>
          <a:p>
            <a:pPr algn="just"/>
            <a:r>
              <a:rPr lang="pt-BR" sz="2200" dirty="0"/>
              <a:t>O objetivo é aprender uma regra geral que </a:t>
            </a:r>
            <a:r>
              <a:rPr lang="pt-BR" sz="2200" b="1" dirty="0"/>
              <a:t>mapeia</a:t>
            </a:r>
            <a:r>
              <a:rPr lang="pt-BR" sz="2200" dirty="0"/>
              <a:t> as entradas e saídas.</a:t>
            </a:r>
          </a:p>
          <a:p>
            <a:pPr algn="just"/>
            <a:r>
              <a:rPr lang="pt-BR" sz="2200" dirty="0"/>
              <a:t>Exemplos de entrada e saída:</a:t>
            </a:r>
          </a:p>
          <a:p>
            <a:pPr lvl="1" algn="just"/>
            <a:r>
              <a:rPr lang="pt-BR" sz="2000" b="1" dirty="0"/>
              <a:t>Entrada</a:t>
            </a:r>
            <a:r>
              <a:rPr lang="pt-BR" sz="2000" dirty="0"/>
              <a:t>: foto; </a:t>
            </a:r>
            <a:r>
              <a:rPr lang="pt-BR" sz="2000" b="1" dirty="0"/>
              <a:t>Saída:</a:t>
            </a:r>
            <a:r>
              <a:rPr lang="pt-BR" sz="2000" dirty="0"/>
              <a:t> nome da pessoa.</a:t>
            </a:r>
            <a:endParaRPr lang="pt-BR" sz="2000" b="1" dirty="0"/>
          </a:p>
        </p:txBody>
      </p:sp>
      <p:pic>
        <p:nvPicPr>
          <p:cNvPr id="14" name="Google Shape;135;p26"/>
          <p:cNvPicPr preferRelativeResize="0"/>
          <p:nvPr/>
        </p:nvPicPr>
        <p:blipFill rotWithShape="1">
          <a:blip r:embed="rId2">
            <a:alphaModFix/>
          </a:blip>
          <a:srcRect t="36787" b="11580"/>
          <a:stretch/>
        </p:blipFill>
        <p:spPr>
          <a:xfrm>
            <a:off x="7330528" y="3974336"/>
            <a:ext cx="4193076" cy="247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Agrupar 16"/>
          <p:cNvGrpSpPr/>
          <p:nvPr/>
        </p:nvGrpSpPr>
        <p:grpSpPr>
          <a:xfrm>
            <a:off x="7433096" y="1541624"/>
            <a:ext cx="3987939" cy="2201362"/>
            <a:chOff x="15019550" y="3083248"/>
            <a:chExt cx="6541712" cy="3593896"/>
          </a:xfrm>
        </p:grpSpPr>
        <p:pic>
          <p:nvPicPr>
            <p:cNvPr id="15" name="Google Shape;13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19550" y="3083248"/>
              <a:ext cx="6541712" cy="35938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Retângulo 15"/>
            <p:cNvSpPr/>
            <p:nvPr/>
          </p:nvSpPr>
          <p:spPr>
            <a:xfrm>
              <a:off x="16733520" y="4880196"/>
              <a:ext cx="2514600" cy="926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b="1" dirty="0">
                  <a:solidFill>
                    <a:schemeClr val="tx1"/>
                  </a:solidFill>
                </a:rPr>
                <a:t>Algoritmo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7084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Aprendizado Não-supervisionado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6162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Gestão de IA com IBM Watson Scale</a:t>
            </a:r>
            <a:endParaRPr lang="pt-BR" dirty="0"/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465222" y="2056765"/>
            <a:ext cx="6118459" cy="3841115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b="1" dirty="0"/>
              <a:t>Nenhum tipo de saída é dada</a:t>
            </a:r>
            <a:r>
              <a:rPr lang="pt-BR" sz="2000" dirty="0"/>
              <a:t> ao algoritmo de aprendizado. O algoritmo </a:t>
            </a:r>
            <a:r>
              <a:rPr lang="pt-BR" sz="2000" b="1" dirty="0"/>
              <a:t>por conta própria</a:t>
            </a:r>
            <a:r>
              <a:rPr lang="pt-BR" sz="2000" dirty="0"/>
              <a:t> forma grupos com os dados mais semelhantes.</a:t>
            </a:r>
          </a:p>
          <a:p>
            <a:pPr algn="just"/>
            <a:r>
              <a:rPr lang="pt-BR" sz="2000" dirty="0"/>
              <a:t>Descobrir padrões nos dados:</a:t>
            </a:r>
          </a:p>
          <a:p>
            <a:pPr lvl="1" algn="just"/>
            <a:r>
              <a:rPr lang="pt-BR" sz="1800" b="1" dirty="0"/>
              <a:t>Identificar grupos:</a:t>
            </a:r>
          </a:p>
          <a:p>
            <a:pPr algn="just"/>
            <a:r>
              <a:rPr lang="pt-BR" sz="2000" dirty="0"/>
              <a:t>Exemplos de entradas:</a:t>
            </a:r>
          </a:p>
          <a:p>
            <a:pPr lvl="1" algn="just"/>
            <a:r>
              <a:rPr lang="pt-BR" sz="1800" b="1" dirty="0"/>
              <a:t>Entrada</a:t>
            </a:r>
            <a:r>
              <a:rPr lang="pt-BR" sz="1800" dirty="0"/>
              <a:t>: várias fotos de três pessoas diferentes.</a:t>
            </a:r>
            <a:endParaRPr lang="pt-BR" sz="1800" b="1" dirty="0"/>
          </a:p>
        </p:txBody>
      </p:sp>
      <p:grpSp>
        <p:nvGrpSpPr>
          <p:cNvPr id="12" name="Google Shape;143;p27"/>
          <p:cNvGrpSpPr/>
          <p:nvPr/>
        </p:nvGrpSpPr>
        <p:grpSpPr>
          <a:xfrm>
            <a:off x="6958777" y="1616812"/>
            <a:ext cx="4954180" cy="4692964"/>
            <a:chOff x="5117958" y="936201"/>
            <a:chExt cx="3894908" cy="3954010"/>
          </a:xfrm>
        </p:grpSpPr>
        <p:pic>
          <p:nvPicPr>
            <p:cNvPr id="18" name="Google Shape;144;p27"/>
            <p:cNvPicPr preferRelativeResize="0"/>
            <p:nvPr/>
          </p:nvPicPr>
          <p:blipFill rotWithShape="1">
            <a:blip r:embed="rId2">
              <a:alphaModFix/>
            </a:blip>
            <a:srcRect l="4071" t="9516" r="59579" b="6492"/>
            <a:stretch/>
          </p:blipFill>
          <p:spPr>
            <a:xfrm>
              <a:off x="5117958" y="936201"/>
              <a:ext cx="1979394" cy="18987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Google Shape;145;p27"/>
            <p:cNvPicPr preferRelativeResize="0"/>
            <p:nvPr/>
          </p:nvPicPr>
          <p:blipFill rotWithShape="1">
            <a:blip r:embed="rId2">
              <a:alphaModFix/>
            </a:blip>
            <a:srcRect l="61299" t="10692" r="2351" b="5316"/>
            <a:stretch/>
          </p:blipFill>
          <p:spPr>
            <a:xfrm>
              <a:off x="7033472" y="2991476"/>
              <a:ext cx="1979394" cy="18987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Google Shape;146;p27"/>
            <p:cNvSpPr/>
            <p:nvPr/>
          </p:nvSpPr>
          <p:spPr>
            <a:xfrm rot="5400000">
              <a:off x="7352425" y="2158950"/>
              <a:ext cx="670200" cy="7329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endParaRPr sz="700"/>
            </a:p>
          </p:txBody>
        </p:sp>
      </p:grpSp>
    </p:spTree>
    <p:extLst>
      <p:ext uri="{BB962C8B-B14F-4D97-AF65-F5344CB8AC3E}">
        <p14:creationId xmlns:p14="http://schemas.microsoft.com/office/powerpoint/2010/main" val="133191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Aprendizado Por Reforço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600" y="1958433"/>
            <a:ext cx="6224351" cy="4133200"/>
          </a:xfrm>
        </p:spPr>
        <p:txBody>
          <a:bodyPr>
            <a:normAutofit/>
          </a:bodyPr>
          <a:lstStyle/>
          <a:p>
            <a:r>
              <a:rPr lang="pt-BR" dirty="0"/>
              <a:t>O programa desempenha uma atividade em um ambiente dinâmico.</a:t>
            </a:r>
          </a:p>
          <a:p>
            <a:endParaRPr lang="pt-BR" dirty="0"/>
          </a:p>
          <a:p>
            <a:r>
              <a:rPr lang="pt-BR" dirty="0"/>
              <a:t>O ambiente dinâmico fornece ao programa </a:t>
            </a:r>
            <a:r>
              <a:rPr lang="pt-BR" b="1" dirty="0"/>
              <a:t>premiações </a:t>
            </a:r>
            <a:r>
              <a:rPr lang="pt-BR" dirty="0"/>
              <a:t>e </a:t>
            </a:r>
            <a:r>
              <a:rPr lang="pt-BR" b="1" dirty="0"/>
              <a:t>punições</a:t>
            </a:r>
            <a:r>
              <a:rPr lang="pt-BR" dirty="0"/>
              <a:t>, na medida que ele explora as opções.</a:t>
            </a:r>
          </a:p>
          <a:p>
            <a:endParaRPr lang="pt-BR" dirty="0"/>
          </a:p>
          <a:p>
            <a:r>
              <a:rPr lang="pt-BR" b="1" dirty="0"/>
              <a:t>Exemplo:</a:t>
            </a:r>
            <a:r>
              <a:rPr lang="pt-BR" dirty="0"/>
              <a:t> Melhorar a estratégia de jogo apenas jogando contra um oponente.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6162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Gestão de IA com IBM Watson Scale</a:t>
            </a:r>
          </a:p>
        </p:txBody>
      </p:sp>
      <p:pic>
        <p:nvPicPr>
          <p:cNvPr id="7" name="Google Shape;152;p28"/>
          <p:cNvPicPr preferRelativeResize="0"/>
          <p:nvPr/>
        </p:nvPicPr>
        <p:blipFill rotWithShape="1">
          <a:blip r:embed="rId2">
            <a:alphaModFix/>
          </a:blip>
          <a:srcRect l="34533"/>
          <a:stretch/>
        </p:blipFill>
        <p:spPr>
          <a:xfrm>
            <a:off x="7081216" y="1616553"/>
            <a:ext cx="4299548" cy="3624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751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Subáreas de Aprendizagem de Máquina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29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666E2E-AB6B-47F0-A0FD-BB63E8504CB8}"/>
              </a:ext>
            </a:extLst>
          </p:cNvPr>
          <p:cNvSpPr/>
          <p:nvPr/>
        </p:nvSpPr>
        <p:spPr>
          <a:xfrm>
            <a:off x="6035407" y="3336667"/>
            <a:ext cx="2071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00" dirty="0">
                <a:latin typeface="Times New Roman" panose="02020603050405020304" pitchFamily="18" charset="0"/>
              </a:rPr>
              <a:t> </a:t>
            </a:r>
            <a:endParaRPr lang="pt-BR" sz="7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30BE4E-8F45-4A8D-99E4-CA289DE12999}"/>
              </a:ext>
            </a:extLst>
          </p:cNvPr>
          <p:cNvSpPr/>
          <p:nvPr/>
        </p:nvSpPr>
        <p:spPr>
          <a:xfrm>
            <a:off x="6035407" y="3336667"/>
            <a:ext cx="2071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00" dirty="0">
                <a:latin typeface="Times New Roman" panose="02020603050405020304" pitchFamily="18" charset="0"/>
              </a:rPr>
              <a:t> </a:t>
            </a:r>
            <a:endParaRPr lang="pt-BR" sz="700" dirty="0"/>
          </a:p>
        </p:txBody>
      </p:sp>
      <p:pic>
        <p:nvPicPr>
          <p:cNvPr id="10" name="Google Shape;1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1729" y="2066135"/>
            <a:ext cx="6087356" cy="4100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50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Quem sou eu? 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3</a:t>
            </a:fld>
            <a:endParaRPr lang="pt-BR"/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55753498"/>
              </p:ext>
            </p:extLst>
          </p:nvPr>
        </p:nvGraphicFramePr>
        <p:xfrm>
          <a:off x="5444196" y="1643772"/>
          <a:ext cx="6204732" cy="492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DD204241-05F9-6858-D5BA-B7F7F5B4E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72" y="1632145"/>
            <a:ext cx="4381500" cy="438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9713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dirty="0"/>
              <a:t>Aplicações do Aprendizado Supervisionado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30</a:t>
            </a:fld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C618A-0E56-4E9A-9A03-158B68B4287D}" type="datetime1">
              <a:rPr lang="pt-BR" smtClean="0"/>
              <a:t>08/11/2022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Machine Learning</a:t>
            </a:r>
            <a:endParaRPr lang="pt-BR" dirty="0"/>
          </a:p>
        </p:txBody>
      </p:sp>
      <p:pic>
        <p:nvPicPr>
          <p:cNvPr id="8" name="Google Shape;111;p23"/>
          <p:cNvPicPr preferRelativeResize="0"/>
          <p:nvPr/>
        </p:nvPicPr>
        <p:blipFill rotWithShape="1">
          <a:blip r:embed="rId2">
            <a:alphaModFix/>
          </a:blip>
          <a:srcRect l="11726" r="11380"/>
          <a:stretch/>
        </p:blipFill>
        <p:spPr>
          <a:xfrm>
            <a:off x="7308017" y="1814045"/>
            <a:ext cx="3693198" cy="173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017" y="4137498"/>
            <a:ext cx="3693198" cy="171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114;p23"/>
          <p:cNvSpPr txBox="1"/>
          <p:nvPr/>
        </p:nvSpPr>
        <p:spPr>
          <a:xfrm>
            <a:off x="465222" y="2157599"/>
            <a:ext cx="6346568" cy="157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1" dirty="0"/>
              <a:t>Classificação: </a:t>
            </a:r>
          </a:p>
          <a:p>
            <a:pPr marL="514350" lvl="1" indent="-285750" algn="just">
              <a:buFont typeface="Arial" panose="020B0604020202020204" pitchFamily="34" charset="0"/>
              <a:buChar char="•"/>
            </a:pPr>
            <a:r>
              <a:rPr lang="pt-BR" sz="1800" dirty="0"/>
              <a:t>Classificar novos exemplos em grupos existentes.</a:t>
            </a:r>
          </a:p>
          <a:p>
            <a:pPr marL="514350" lvl="1" indent="-285750" algn="just">
              <a:buFont typeface="Arial" panose="020B0604020202020204" pitchFamily="34" charset="0"/>
              <a:buChar char="•"/>
            </a:pPr>
            <a:r>
              <a:rPr lang="pt-BR" sz="1800" b="1" dirty="0" err="1"/>
              <a:t>Ex</a:t>
            </a:r>
            <a:r>
              <a:rPr lang="pt-BR" sz="1800" b="1" dirty="0"/>
              <a:t>:</a:t>
            </a:r>
            <a:r>
              <a:rPr lang="pt-BR" sz="1800" dirty="0"/>
              <a:t> reconhecimento facial.</a:t>
            </a:r>
          </a:p>
        </p:txBody>
      </p:sp>
      <p:sp>
        <p:nvSpPr>
          <p:cNvPr id="14" name="Google Shape;114;p23"/>
          <p:cNvSpPr txBox="1"/>
          <p:nvPr/>
        </p:nvSpPr>
        <p:spPr>
          <a:xfrm>
            <a:off x="465221" y="4198010"/>
            <a:ext cx="6346569" cy="1590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1" dirty="0"/>
              <a:t>Regressão: </a:t>
            </a:r>
          </a:p>
          <a:p>
            <a:pPr marL="514350" lvl="1" indent="-285750" algn="just">
              <a:buFont typeface="Arial" panose="020B0604020202020204" pitchFamily="34" charset="0"/>
              <a:buChar char="•"/>
            </a:pPr>
            <a:r>
              <a:rPr lang="pt-BR" sz="1800" dirty="0"/>
              <a:t>Estimar um valor flutuante baseando em informações passadas.</a:t>
            </a:r>
          </a:p>
          <a:p>
            <a:pPr marL="514350" lvl="1" indent="-285750" algn="just">
              <a:buFont typeface="Arial" panose="020B0604020202020204" pitchFamily="34" charset="0"/>
              <a:buChar char="•"/>
            </a:pPr>
            <a:r>
              <a:rPr lang="pt-BR" sz="1800" b="1" dirty="0" err="1"/>
              <a:t>Ex</a:t>
            </a:r>
            <a:r>
              <a:rPr lang="pt-BR" sz="1800" b="1" dirty="0"/>
              <a:t>:</a:t>
            </a:r>
            <a:r>
              <a:rPr lang="pt-BR" sz="1800" dirty="0"/>
              <a:t> previsão do mercado de ações.</a:t>
            </a:r>
          </a:p>
        </p:txBody>
      </p:sp>
    </p:spTree>
    <p:extLst>
      <p:ext uri="{BB962C8B-B14F-4D97-AF65-F5344CB8AC3E}">
        <p14:creationId xmlns:p14="http://schemas.microsoft.com/office/powerpoint/2010/main" val="510212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300" b="1" dirty="0"/>
              <a:t>Aplicações do Aprendizado Não-Supervisionado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31</a:t>
            </a:fld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0B1693-C02F-43E8-8BE6-DBE607A6D854}" type="datetime1">
              <a:rPr lang="pt-BR" smtClean="0"/>
              <a:t>08/11/2022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Machine Learning</a:t>
            </a:r>
            <a:endParaRPr lang="pt-BR" dirty="0"/>
          </a:p>
        </p:txBody>
      </p:sp>
      <p:sp>
        <p:nvSpPr>
          <p:cNvPr id="11" name="Google Shape;114;p23"/>
          <p:cNvSpPr txBox="1"/>
          <p:nvPr/>
        </p:nvSpPr>
        <p:spPr>
          <a:xfrm>
            <a:off x="465222" y="2102570"/>
            <a:ext cx="6346568" cy="157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1" dirty="0"/>
              <a:t>Agrupamento de dados: </a:t>
            </a:r>
          </a:p>
          <a:p>
            <a:pPr marL="514350" lvl="1" indent="-285750" algn="just">
              <a:buFont typeface="Arial" panose="020B0604020202020204" pitchFamily="34" charset="0"/>
              <a:buChar char="•"/>
            </a:pPr>
            <a:r>
              <a:rPr lang="pt-BR" sz="1800" dirty="0"/>
              <a:t>Verifica os dados mais semelhantes e os agrupa.</a:t>
            </a:r>
          </a:p>
          <a:p>
            <a:pPr marL="514350" lvl="1" indent="-285750" algn="just">
              <a:buFont typeface="Arial" panose="020B0604020202020204" pitchFamily="34" charset="0"/>
              <a:buChar char="•"/>
            </a:pPr>
            <a:r>
              <a:rPr lang="pt-BR" sz="1800" b="1" dirty="0" err="1"/>
              <a:t>Ex</a:t>
            </a:r>
            <a:r>
              <a:rPr lang="pt-BR" sz="1800" b="1" dirty="0"/>
              <a:t>:</a:t>
            </a:r>
            <a:r>
              <a:rPr lang="pt-BR" sz="1800" dirty="0"/>
              <a:t> agrupar fotos da mesma pessoa.</a:t>
            </a:r>
          </a:p>
        </p:txBody>
      </p:sp>
      <p:sp>
        <p:nvSpPr>
          <p:cNvPr id="14" name="Google Shape;114;p23"/>
          <p:cNvSpPr txBox="1"/>
          <p:nvPr/>
        </p:nvSpPr>
        <p:spPr>
          <a:xfrm>
            <a:off x="465221" y="3996821"/>
            <a:ext cx="6346569" cy="1590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b="1" dirty="0"/>
              <a:t>Sistemas de Recomendação: </a:t>
            </a:r>
          </a:p>
          <a:p>
            <a:pPr marL="514350" lvl="1" indent="-285750" algn="just">
              <a:buFont typeface="Arial" panose="020B0604020202020204" pitchFamily="34" charset="0"/>
              <a:buChar char="•"/>
            </a:pPr>
            <a:r>
              <a:rPr lang="pt-BR" sz="1800" dirty="0"/>
              <a:t>Baseado nas características do usuário, recomenda opções semelhantes.</a:t>
            </a:r>
          </a:p>
          <a:p>
            <a:pPr marL="514350" lvl="1" indent="-285750" algn="just">
              <a:buFont typeface="Arial" panose="020B0604020202020204" pitchFamily="34" charset="0"/>
              <a:buChar char="•"/>
            </a:pPr>
            <a:r>
              <a:rPr lang="pt-BR" sz="1800" b="1" dirty="0" err="1"/>
              <a:t>Ex</a:t>
            </a:r>
            <a:r>
              <a:rPr lang="pt-BR" sz="1800" b="1" dirty="0"/>
              <a:t>:</a:t>
            </a:r>
            <a:r>
              <a:rPr lang="pt-BR" sz="1800" dirty="0"/>
              <a:t> recomendação de produtos ou filmes.</a:t>
            </a:r>
          </a:p>
        </p:txBody>
      </p:sp>
      <p:pic>
        <p:nvPicPr>
          <p:cNvPr id="12" name="Google Shape;112;p23"/>
          <p:cNvPicPr preferRelativeResize="0"/>
          <p:nvPr/>
        </p:nvPicPr>
        <p:blipFill rotWithShape="1">
          <a:blip r:embed="rId2">
            <a:alphaModFix/>
          </a:blip>
          <a:srcRect l="1764" t="1469" r="5367" b="3753"/>
          <a:stretch/>
        </p:blipFill>
        <p:spPr>
          <a:xfrm>
            <a:off x="7308017" y="4137498"/>
            <a:ext cx="3693198" cy="1688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Resultado de imagem para agrupamento de dad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17" y="1560351"/>
            <a:ext cx="3693198" cy="2111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88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300" b="1" dirty="0"/>
              <a:t>Aplicações do Aprendizado Por Reforço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type="body" idx="1"/>
          </p:nvPr>
        </p:nvSpPr>
        <p:spPr>
          <a:xfrm>
            <a:off x="415600" y="1958433"/>
            <a:ext cx="6716720" cy="4133200"/>
          </a:xfrm>
        </p:spPr>
        <p:txBody>
          <a:bodyPr>
            <a:normAutofit lnSpcReduction="10000"/>
          </a:bodyPr>
          <a:lstStyle/>
          <a:p>
            <a:endParaRPr lang="pt-BR" dirty="0"/>
          </a:p>
          <a:p>
            <a:r>
              <a:rPr lang="pt-BR" b="1" dirty="0"/>
              <a:t>IA em Games:</a:t>
            </a:r>
          </a:p>
          <a:p>
            <a:pPr lvl="1"/>
            <a:r>
              <a:rPr lang="pt-BR" dirty="0"/>
              <a:t>Verifica quais golpes geram mais efeitos e quais são mais punidos.</a:t>
            </a:r>
          </a:p>
          <a:p>
            <a:pPr lvl="1"/>
            <a:r>
              <a:rPr lang="pt-BR" b="1" dirty="0" err="1"/>
              <a:t>Ex</a:t>
            </a:r>
            <a:r>
              <a:rPr lang="pt-BR" b="1" dirty="0"/>
              <a:t>:</a:t>
            </a:r>
            <a:r>
              <a:rPr lang="pt-BR" dirty="0"/>
              <a:t> níveis de dificuldade em jogos de luta.</a:t>
            </a:r>
            <a:endParaRPr lang="pt-BR" b="1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Navegação de Robôs:</a:t>
            </a:r>
          </a:p>
          <a:p>
            <a:pPr lvl="1"/>
            <a:r>
              <a:rPr lang="pt-BR" dirty="0"/>
              <a:t>Aprende a navegar pelo terreno a partir da experiência.</a:t>
            </a:r>
          </a:p>
          <a:p>
            <a:pPr lvl="1"/>
            <a:r>
              <a:rPr lang="pt-BR" b="1" dirty="0" err="1"/>
              <a:t>Ex</a:t>
            </a:r>
            <a:r>
              <a:rPr lang="pt-BR" b="1" dirty="0"/>
              <a:t>:</a:t>
            </a:r>
            <a:r>
              <a:rPr lang="pt-BR" dirty="0"/>
              <a:t> robôs enviados para navegar em marte.</a:t>
            </a:r>
            <a:endParaRPr lang="pt-BR" b="1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32</a:t>
            </a:fld>
            <a:endParaRPr lang="pt-BR"/>
          </a:p>
        </p:txBody>
      </p:sp>
      <p:pic>
        <p:nvPicPr>
          <p:cNvPr id="3" name="Picture 2" descr="Resultado de imagem para street figh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25" y="1873633"/>
            <a:ext cx="3420000" cy="192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robo em mar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2"/>
          <a:stretch/>
        </p:blipFill>
        <p:spPr bwMode="auto">
          <a:xfrm>
            <a:off x="7334491" y="4196350"/>
            <a:ext cx="3431534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46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C629A-A195-6D46-A360-95CFD94C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Classificação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902314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 noChangeArrowheads="1"/>
          </p:cNvSpPr>
          <p:nvPr>
            <p:ph type="title"/>
          </p:nvPr>
        </p:nvSpPr>
        <p:spPr>
          <a:xfrm>
            <a:off x="415600" y="842400"/>
            <a:ext cx="6280622" cy="1007600"/>
          </a:xfrm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altLang="pt-BR" sz="3300" b="1" dirty="0"/>
              <a:t>Exemplo de Classificação de Dados</a:t>
            </a:r>
          </a:p>
        </p:txBody>
      </p:sp>
      <p:sp>
        <p:nvSpPr>
          <p:cNvPr id="13315" name="Espaço Reservado para Conteúdo 2"/>
          <p:cNvSpPr>
            <a:spLocks noGrp="1" noChangeArrowheads="1"/>
          </p:cNvSpPr>
          <p:nvPr>
            <p:ph type="body" idx="1"/>
          </p:nvPr>
        </p:nvSpPr>
        <p:spPr>
          <a:xfrm>
            <a:off x="415599" y="2157605"/>
            <a:ext cx="4733175" cy="3934400"/>
          </a:xfrm>
        </p:spPr>
        <p:txBody>
          <a:bodyPr>
            <a:norm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endParaRPr lang="pt-BR" altLang="pt-BR" sz="2000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sz="2000" dirty="0"/>
              <a:t> Uma empresa de botânica precisa de um </a:t>
            </a:r>
            <a:r>
              <a:rPr lang="pt-BR" altLang="pt-BR" sz="2000" b="1" dirty="0"/>
              <a:t>sistema capaz de classificar plantas </a:t>
            </a:r>
            <a:r>
              <a:rPr lang="pt-BR" altLang="pt-BR" sz="2000" dirty="0"/>
              <a:t>do tipo íris nas suas </a:t>
            </a:r>
            <a:r>
              <a:rPr lang="pt-BR" altLang="pt-BR" sz="2000" b="1" dirty="0"/>
              <a:t>três subespécies</a:t>
            </a:r>
            <a:r>
              <a:rPr lang="pt-BR" altLang="pt-BR" sz="2000" dirty="0"/>
              <a:t> de maneira automática.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pic>
        <p:nvPicPr>
          <p:cNvPr id="13316" name="Picture 2" descr="Resultado de imagem para bio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67" y="2368620"/>
            <a:ext cx="6001544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228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pt-BR" sz="3300" b="1" dirty="0"/>
              <a:t>Classificação de Espécies </a:t>
            </a:r>
            <a:endParaRPr altLang="pt-BR" sz="3300" b="1" dirty="0"/>
          </a:p>
        </p:txBody>
      </p:sp>
      <p:sp>
        <p:nvSpPr>
          <p:cNvPr id="14339" name="Espaço Reservado para Conteúdo 2"/>
          <p:cNvSpPr>
            <a:spLocks noGrp="1" noChangeArrowheads="1"/>
          </p:cNvSpPr>
          <p:nvPr>
            <p:ph type="body" idx="1"/>
          </p:nvPr>
        </p:nvSpPr>
        <p:spPr>
          <a:xfrm>
            <a:off x="415600" y="1958433"/>
            <a:ext cx="11360800" cy="792687"/>
          </a:xfrm>
        </p:spPr>
        <p:txBody>
          <a:bodyPr>
            <a:normAutofit lnSpcReduction="10000"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dirty="0"/>
              <a:t> As </a:t>
            </a:r>
            <a:r>
              <a:rPr lang="pt-BR" altLang="pt-BR" b="1" dirty="0"/>
              <a:t>três espécies da flor íris</a:t>
            </a:r>
            <a:r>
              <a:rPr lang="pt-BR" altLang="pt-BR" dirty="0"/>
              <a:t> são </a:t>
            </a:r>
            <a:r>
              <a:rPr lang="pt-BR" altLang="pt-BR" b="1" dirty="0"/>
              <a:t>muito semelhantes </a:t>
            </a:r>
            <a:r>
              <a:rPr lang="pt-BR" altLang="pt-BR" dirty="0"/>
              <a:t>e levam a confusão de não especialistas durante a classificação. </a:t>
            </a:r>
          </a:p>
          <a:p>
            <a:pPr marL="457200" lvl="1" indent="0" algn="just">
              <a:buNone/>
            </a:pPr>
            <a:endParaRPr lang="pt-BR" alt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pic>
        <p:nvPicPr>
          <p:cNvPr id="14340" name="Google Shape;200;p35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37" y="2938841"/>
            <a:ext cx="7976394" cy="2891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09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599" y="842400"/>
            <a:ext cx="6674517" cy="1007600"/>
          </a:xfrm>
        </p:spPr>
        <p:txBody>
          <a:bodyPr>
            <a:normAutofit/>
          </a:bodyPr>
          <a:lstStyle/>
          <a:p>
            <a:r>
              <a:rPr lang="pt-BR" b="1" dirty="0"/>
              <a:t>Papel do Especialista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599" y="2157605"/>
            <a:ext cx="6940405" cy="3934400"/>
          </a:xfrm>
        </p:spPr>
        <p:txBody>
          <a:bodyPr>
            <a:normAutofit/>
          </a:bodyPr>
          <a:lstStyle/>
          <a:p>
            <a:pPr algn="just"/>
            <a:r>
              <a:rPr lang="pt-BR" sz="1800" dirty="0"/>
              <a:t>Um dos critérios a serem considerados é a </a:t>
            </a:r>
            <a:r>
              <a:rPr lang="pt-BR" sz="1800" b="1" dirty="0"/>
              <a:t>existência de profissionais especialistas</a:t>
            </a:r>
            <a:r>
              <a:rPr lang="pt-BR" sz="1800" dirty="0"/>
              <a:t> que tenham um bom domínio do conhecimento relacionado ao problema.</a:t>
            </a:r>
          </a:p>
          <a:p>
            <a:pPr algn="just"/>
            <a:endParaRPr lang="pt-BR" sz="1800" dirty="0"/>
          </a:p>
          <a:p>
            <a:pPr algn="just"/>
            <a:r>
              <a:rPr lang="pt-BR" sz="1800" dirty="0"/>
              <a:t>Os dados na base de conhecimento são essencialmente </a:t>
            </a:r>
            <a:r>
              <a:rPr lang="pt-BR" sz="1800" b="1" dirty="0"/>
              <a:t>adicionados por</a:t>
            </a:r>
            <a:r>
              <a:rPr lang="pt-BR" sz="1800" dirty="0"/>
              <a:t> seres humanos </a:t>
            </a:r>
            <a:r>
              <a:rPr lang="pt-BR" sz="1800" b="1" dirty="0"/>
              <a:t>especialistas</a:t>
            </a:r>
            <a:r>
              <a:rPr lang="pt-BR" sz="1800" dirty="0"/>
              <a:t> em um domínio específico.</a:t>
            </a:r>
          </a:p>
          <a:p>
            <a:pPr algn="just"/>
            <a:endParaRPr lang="pt-BR" sz="1800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CF08263-1DF3-7E33-4D95-BA7A7036645B}"/>
              </a:ext>
            </a:extLst>
          </p:cNvPr>
          <p:cNvGrpSpPr/>
          <p:nvPr/>
        </p:nvGrpSpPr>
        <p:grpSpPr>
          <a:xfrm>
            <a:off x="7989210" y="1974236"/>
            <a:ext cx="3630704" cy="3507706"/>
            <a:chOff x="7707856" y="1974236"/>
            <a:chExt cx="3630704" cy="3507706"/>
          </a:xfrm>
        </p:grpSpPr>
        <p:grpSp>
          <p:nvGrpSpPr>
            <p:cNvPr id="9" name="Agrupar 8"/>
            <p:cNvGrpSpPr/>
            <p:nvPr/>
          </p:nvGrpSpPr>
          <p:grpSpPr>
            <a:xfrm>
              <a:off x="7707856" y="1974236"/>
              <a:ext cx="3630704" cy="2132984"/>
              <a:chOff x="13527742" y="2834460"/>
              <a:chExt cx="9574306" cy="5667084"/>
            </a:xfrm>
          </p:grpSpPr>
          <p:pic>
            <p:nvPicPr>
              <p:cNvPr id="2050" name="Picture 2" descr="Ver a imagem de origem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61" b="77734" l="9969" r="89927">
                            <a14:foregroundMark x1="26999" y1="61719" x2="65109" y2="53223"/>
                            <a14:foregroundMark x1="45171" y1="26172" x2="55763" y2="27832"/>
                            <a14:backgroundMark x1="32606" y1="67578" x2="34060" y2="58984"/>
                            <a14:backgroundMark x1="26999" y1="72266" x2="72482" y2="72754"/>
                            <a14:backgroundMark x1="43198" y1="48535" x2="48702" y2="57617"/>
                            <a14:backgroundMark x1="55763" y1="58691" x2="59605" y2="61230"/>
                            <a14:backgroundMark x1="59605" y1="53516" x2="62513" y2="54004"/>
                            <a14:backgroundMark x1="40498" y1="60059" x2="39668" y2="52930"/>
                            <a14:backgroundMark x1="29699" y1="61523" x2="34995" y2="56250"/>
                            <a14:backgroundMark x1="41952" y1="58203" x2="44341" y2="58984"/>
                            <a14:backgroundMark x1="45794" y1="31152" x2="49948" y2="399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85" t="17083" r="22825" b="32458"/>
              <a:stretch/>
            </p:blipFill>
            <p:spPr bwMode="auto">
              <a:xfrm>
                <a:off x="13796685" y="2834460"/>
                <a:ext cx="4034116" cy="4147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Ver a imagem de orige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1055" r="100000">
                            <a14:foregroundMark x1="22574" y1="37323" x2="61392" y2="31237"/>
                            <a14:foregroundMark x1="24895" y1="57809" x2="43038" y2="53347"/>
                            <a14:foregroundMark x1="30380" y1="75254" x2="40717" y2="71602"/>
                            <a14:foregroundMark x1="56540" y1="46450" x2="93671" y2="95943"/>
                            <a14:backgroundMark x1="55063" y1="51724" x2="61392" y2="555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170592" y="3863166"/>
                <a:ext cx="2596776" cy="2700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Seta para a Direita 4"/>
              <p:cNvSpPr/>
              <p:nvPr/>
            </p:nvSpPr>
            <p:spPr>
              <a:xfrm>
                <a:off x="18247660" y="4679577"/>
                <a:ext cx="995086" cy="106804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8" name="Retângulo Arredondado 7"/>
              <p:cNvSpPr/>
              <p:nvPr/>
            </p:nvSpPr>
            <p:spPr>
              <a:xfrm>
                <a:off x="13527742" y="2834460"/>
                <a:ext cx="9574306" cy="4147432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11" name="Seta para a Direita 10"/>
              <p:cNvSpPr/>
              <p:nvPr/>
            </p:nvSpPr>
            <p:spPr>
              <a:xfrm rot="5400000">
                <a:off x="18211181" y="7469979"/>
                <a:ext cx="995086" cy="106804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</p:grpSp>
        <p:pic>
          <p:nvPicPr>
            <p:cNvPr id="7" name="Picture 4" descr="Ver a imagem de origem">
              <a:extLst>
                <a:ext uri="{FF2B5EF4-FFF2-40B4-BE49-F238E27FC236}">
                  <a16:creationId xmlns:a16="http://schemas.microsoft.com/office/drawing/2014/main" id="{F8A46266-D01F-D6CA-A120-2DDBF5317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818" y="4124805"/>
              <a:ext cx="1357137" cy="135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661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altLang="pt-BR" sz="3300" b="1" dirty="0"/>
              <a:t>Reconhecer Padrões nos Dados</a:t>
            </a:r>
          </a:p>
        </p:txBody>
      </p:sp>
      <p:sp>
        <p:nvSpPr>
          <p:cNvPr id="15363" name="Espaço Reservado para Conteúdo 2"/>
          <p:cNvSpPr>
            <a:spLocks noGrp="1" noChangeArrowheads="1"/>
          </p:cNvSpPr>
          <p:nvPr>
            <p:ph type="body" idx="1"/>
          </p:nvPr>
        </p:nvSpPr>
        <p:spPr>
          <a:xfrm>
            <a:off x="1287796" y="2228133"/>
            <a:ext cx="4057926" cy="4133200"/>
          </a:xfrm>
        </p:spPr>
        <p:txBody>
          <a:bodyPr/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b="1" dirty="0"/>
              <a:t>Dados de Entrada (X):</a:t>
            </a:r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r>
              <a:rPr lang="pt-BR" altLang="pt-BR" dirty="0"/>
              <a:t>Sépala:</a:t>
            </a:r>
          </a:p>
          <a:p>
            <a:pPr marL="1085850" lvl="2" indent="-171450" algn="just">
              <a:buFont typeface="Wingdings" panose="05000000000000000000" pitchFamily="2" charset="2"/>
              <a:buChar char="§"/>
            </a:pPr>
            <a:r>
              <a:rPr lang="pt-BR" altLang="pt-BR" dirty="0"/>
              <a:t>Comprimento.</a:t>
            </a:r>
          </a:p>
          <a:p>
            <a:pPr marL="1085850" lvl="2" indent="-171450" algn="just">
              <a:buFont typeface="Wingdings" panose="05000000000000000000" pitchFamily="2" charset="2"/>
              <a:buChar char="§"/>
            </a:pPr>
            <a:r>
              <a:rPr lang="pt-BR" altLang="pt-BR" dirty="0"/>
              <a:t>Largura.</a:t>
            </a:r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r>
              <a:rPr lang="pt-BR" altLang="pt-BR" dirty="0"/>
              <a:t>Pétala:</a:t>
            </a:r>
          </a:p>
          <a:p>
            <a:pPr marL="1085850" lvl="2" indent="-171450" algn="just">
              <a:buFont typeface="Wingdings" panose="05000000000000000000" pitchFamily="2" charset="2"/>
              <a:buChar char="§"/>
            </a:pPr>
            <a:r>
              <a:rPr lang="pt-BR" altLang="pt-BR" dirty="0"/>
              <a:t>Comprimento.</a:t>
            </a:r>
          </a:p>
          <a:p>
            <a:pPr marL="1085850" lvl="2" indent="-171450" algn="just">
              <a:buFont typeface="Wingdings" panose="05000000000000000000" pitchFamily="2" charset="2"/>
              <a:buChar char="§"/>
            </a:pPr>
            <a:r>
              <a:rPr lang="pt-BR" altLang="pt-BR" dirty="0"/>
              <a:t>Largura.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pt-BR" altLang="pt-BR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b="1" dirty="0"/>
              <a:t>Dados de Saída (Y):</a:t>
            </a:r>
          </a:p>
          <a:p>
            <a:pPr marL="628650" lvl="1" indent="-171450" algn="just">
              <a:buFont typeface="Wingdings" panose="05000000000000000000" pitchFamily="2" charset="2"/>
              <a:buChar char="§"/>
            </a:pPr>
            <a:r>
              <a:rPr lang="pt-BR" altLang="pt-BR" dirty="0"/>
              <a:t>Tipo de flor.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grpSp>
        <p:nvGrpSpPr>
          <p:cNvPr id="15364" name="Agrupar 6"/>
          <p:cNvGrpSpPr>
            <a:grpSpLocks/>
          </p:cNvGrpSpPr>
          <p:nvPr/>
        </p:nvGrpSpPr>
        <p:grpSpPr bwMode="auto">
          <a:xfrm>
            <a:off x="4754587" y="1638941"/>
            <a:ext cx="5053483" cy="4841082"/>
            <a:chOff x="12268200" y="2397125"/>
            <a:chExt cx="10106798" cy="9682818"/>
          </a:xfrm>
        </p:grpSpPr>
        <p:pic>
          <p:nvPicPr>
            <p:cNvPr id="15365" name="Google Shape;208;p36"/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26" t="16132" r="10208" b="20000"/>
            <a:stretch>
              <a:fillRect/>
            </a:stretch>
          </p:blipFill>
          <p:spPr bwMode="auto">
            <a:xfrm>
              <a:off x="12268200" y="2397125"/>
              <a:ext cx="9144000" cy="96828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6" name="CaixaDeTexto 3"/>
            <p:cNvSpPr txBox="1">
              <a:spLocks noChangeArrowheads="1"/>
            </p:cNvSpPr>
            <p:nvPr/>
          </p:nvSpPr>
          <p:spPr bwMode="auto">
            <a:xfrm>
              <a:off x="20191102" y="4700389"/>
              <a:ext cx="2183896" cy="1015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pt-BR" altLang="pt-BR" sz="2700" b="1"/>
                <a:t>Pétala</a:t>
              </a:r>
            </a:p>
          </p:txBody>
        </p:sp>
        <p:sp>
          <p:nvSpPr>
            <p:cNvPr id="15367" name="CaixaDeTexto 9"/>
            <p:cNvSpPr txBox="1">
              <a:spLocks noChangeArrowheads="1"/>
            </p:cNvSpPr>
            <p:nvPr/>
          </p:nvSpPr>
          <p:spPr bwMode="auto">
            <a:xfrm>
              <a:off x="20078700" y="8390166"/>
              <a:ext cx="2273662" cy="1015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pt-BR" altLang="pt-BR" sz="2700" b="1"/>
                <a:t>Sépala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590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altLang="pt-BR" sz="3300" b="1" dirty="0"/>
              <a:t>Conjunto de Dados</a:t>
            </a:r>
          </a:p>
        </p:txBody>
      </p:sp>
      <p:sp>
        <p:nvSpPr>
          <p:cNvPr id="16445" name="Espaço Reservado para Conteúdo 2"/>
          <p:cNvSpPr>
            <a:spLocks noGrp="1" noChangeArrowheads="1"/>
          </p:cNvSpPr>
          <p:nvPr>
            <p:ph type="body" idx="1"/>
          </p:nvPr>
        </p:nvSpPr>
        <p:spPr>
          <a:xfrm>
            <a:off x="415600" y="1744394"/>
            <a:ext cx="11360800" cy="1192039"/>
          </a:xfrm>
        </p:spPr>
        <p:txBody>
          <a:bodyPr>
            <a:norm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sz="2400" dirty="0"/>
              <a:t>Agrupamento de variáveis do mesmo interesse em um </a:t>
            </a:r>
            <a:r>
              <a:rPr lang="pt-BR" altLang="pt-BR" sz="2400" b="1" dirty="0"/>
              <a:t>arquivo organizado.</a:t>
            </a:r>
          </a:p>
          <a:p>
            <a:pPr marL="457200" lvl="1" indent="0" algn="just">
              <a:buNone/>
            </a:pPr>
            <a:endParaRPr lang="pt-BR" alt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5957"/>
              </p:ext>
            </p:extLst>
          </p:nvPr>
        </p:nvGraphicFramePr>
        <p:xfrm>
          <a:off x="468638" y="2791418"/>
          <a:ext cx="11307762" cy="3107532"/>
        </p:xfrm>
        <a:graphic>
          <a:graphicData uri="http://schemas.openxmlformats.org/drawingml/2006/table">
            <a:tbl>
              <a:tblPr firstRow="1"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1816202200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1196724718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96157412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28868591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30884021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46531108"/>
                    </a:ext>
                  </a:extLst>
                </a:gridCol>
              </a:tblGrid>
              <a:tr h="61812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Coletas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</a:t>
                      </a:r>
                      <a:r>
                        <a:rPr lang="pt-BR" sz="1800" b="1" baseline="0" dirty="0"/>
                        <a:t> Largura</a:t>
                      </a:r>
                      <a:endParaRPr lang="pt-BR" sz="1800" b="1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Largura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Classe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65681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455936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404643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6.4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12737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 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71532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978305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150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Virginica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82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261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altLang="pt-BR" sz="3300" b="1" dirty="0"/>
              <a:t>Características do Conjunto de Dados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716918"/>
              </p:ext>
            </p:extLst>
          </p:nvPr>
        </p:nvGraphicFramePr>
        <p:xfrm>
          <a:off x="465138" y="1789131"/>
          <a:ext cx="11307762" cy="3107532"/>
        </p:xfrm>
        <a:graphic>
          <a:graphicData uri="http://schemas.openxmlformats.org/drawingml/2006/table">
            <a:tbl>
              <a:tblPr firstRow="1"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1816202200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1196724718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96157412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28868591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30884021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46531108"/>
                    </a:ext>
                  </a:extLst>
                </a:gridCol>
              </a:tblGrid>
              <a:tr h="61812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Coletas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</a:t>
                      </a:r>
                      <a:r>
                        <a:rPr lang="pt-BR" sz="1800" b="1" baseline="0" dirty="0"/>
                        <a:t> Largura</a:t>
                      </a:r>
                      <a:endParaRPr lang="pt-BR" sz="1800" b="1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Largura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Classe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65681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455936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404643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6.4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12737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 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71532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978305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150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Virginica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8209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465138" y="1789131"/>
            <a:ext cx="1862138" cy="3107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 sz="700"/>
          </a:p>
        </p:txBody>
      </p:sp>
      <p:cxnSp>
        <p:nvCxnSpPr>
          <p:cNvPr id="7" name="Conector Angulado 6"/>
          <p:cNvCxnSpPr>
            <a:cxnSpLocks/>
            <a:stCxn id="4" idx="2"/>
            <a:endCxn id="17471" idx="1"/>
          </p:cNvCxnSpPr>
          <p:nvPr/>
        </p:nvCxnSpPr>
        <p:spPr>
          <a:xfrm rot="16200000" flipH="1">
            <a:off x="1695423" y="4597446"/>
            <a:ext cx="568381" cy="116681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71" name="CaixaDeTexto 7"/>
          <p:cNvSpPr txBox="1">
            <a:spLocks noChangeArrowheads="1"/>
          </p:cNvSpPr>
          <p:nvPr/>
        </p:nvSpPr>
        <p:spPr bwMode="auto">
          <a:xfrm>
            <a:off x="2563019" y="5211127"/>
            <a:ext cx="680667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pt-BR" altLang="pt-BR" sz="2700"/>
              <a:t>Quantidade de exemplos para treinamento = </a:t>
            </a:r>
            <a:r>
              <a:rPr lang="pt-BR" altLang="pt-BR" sz="2700" b="1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3126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C629A-A195-6D46-A360-95CFD94C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Inteligência Artificial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pt-BR" sz="3300" b="1" dirty="0"/>
              <a:t>Características do Conjunto de Dados</a:t>
            </a:r>
            <a:endParaRPr altLang="pt-BR" sz="3300" b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683565"/>
              </p:ext>
            </p:extLst>
          </p:nvPr>
        </p:nvGraphicFramePr>
        <p:xfrm>
          <a:off x="465138" y="1803193"/>
          <a:ext cx="11307762" cy="3107532"/>
        </p:xfrm>
        <a:graphic>
          <a:graphicData uri="http://schemas.openxmlformats.org/drawingml/2006/table">
            <a:tbl>
              <a:tblPr firstRow="1"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1816202200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1196724718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96157412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28868591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30884021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46531108"/>
                    </a:ext>
                  </a:extLst>
                </a:gridCol>
              </a:tblGrid>
              <a:tr h="61812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Coletas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</a:t>
                      </a:r>
                      <a:r>
                        <a:rPr lang="pt-BR" sz="1800" b="1" baseline="0" dirty="0"/>
                        <a:t> Largura</a:t>
                      </a:r>
                      <a:endParaRPr lang="pt-BR" sz="1800" b="1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Largura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Classe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65681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455936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404643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6.4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12737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 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71532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978305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150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Virginica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8209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2355057" y="1803193"/>
            <a:ext cx="7523163" cy="3107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 sz="700"/>
          </a:p>
        </p:txBody>
      </p:sp>
      <p:cxnSp>
        <p:nvCxnSpPr>
          <p:cNvPr id="7" name="Conector Angulado 6"/>
          <p:cNvCxnSpPr>
            <a:stCxn id="5" idx="2"/>
            <a:endCxn id="18495" idx="0"/>
          </p:cNvCxnSpPr>
          <p:nvPr/>
        </p:nvCxnSpPr>
        <p:spPr>
          <a:xfrm rot="5400000">
            <a:off x="5878827" y="5148537"/>
            <a:ext cx="478005" cy="2381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95" name="CaixaDeTexto 7"/>
          <p:cNvSpPr txBox="1">
            <a:spLocks noChangeArrowheads="1"/>
          </p:cNvSpPr>
          <p:nvPr/>
        </p:nvSpPr>
        <p:spPr bwMode="auto">
          <a:xfrm>
            <a:off x="4522291" y="5388730"/>
            <a:ext cx="318869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pt-BR" altLang="pt-BR" sz="2700" dirty="0"/>
              <a:t>Dados de Entrada = </a:t>
            </a:r>
            <a:r>
              <a:rPr lang="pt-BR" altLang="pt-BR" sz="27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92429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pt-BR" sz="3300" b="1" dirty="0"/>
              <a:t>Características do Conjunto de Dados</a:t>
            </a:r>
            <a:endParaRPr altLang="pt-BR" sz="3300" b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59758"/>
              </p:ext>
            </p:extLst>
          </p:nvPr>
        </p:nvGraphicFramePr>
        <p:xfrm>
          <a:off x="468638" y="1803194"/>
          <a:ext cx="11307762" cy="3107532"/>
        </p:xfrm>
        <a:graphic>
          <a:graphicData uri="http://schemas.openxmlformats.org/drawingml/2006/table">
            <a:tbl>
              <a:tblPr firstRow="1"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1816202200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1196724718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96157412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28868591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30884021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46531108"/>
                    </a:ext>
                  </a:extLst>
                </a:gridCol>
              </a:tblGrid>
              <a:tr h="61812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Coletas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</a:t>
                      </a:r>
                      <a:r>
                        <a:rPr lang="pt-BR" sz="1800" b="1" baseline="0" dirty="0"/>
                        <a:t> Largura</a:t>
                      </a:r>
                      <a:endParaRPr lang="pt-BR" sz="1800" b="1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Largura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Classe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65681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455936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404643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6.4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12737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 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71532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978305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150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Virginica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8209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9896007" y="1803194"/>
            <a:ext cx="1880394" cy="31075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 sz="700"/>
          </a:p>
        </p:txBody>
      </p:sp>
      <p:cxnSp>
        <p:nvCxnSpPr>
          <p:cNvPr id="7" name="Conector Angulado 6"/>
          <p:cNvCxnSpPr>
            <a:stCxn id="4" idx="2"/>
            <a:endCxn id="19519" idx="3"/>
          </p:cNvCxnSpPr>
          <p:nvPr/>
        </p:nvCxnSpPr>
        <p:spPr>
          <a:xfrm rot="5400000">
            <a:off x="8920580" y="3528277"/>
            <a:ext cx="533177" cy="3298073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19" name="CaixaDeTexto 7"/>
          <p:cNvSpPr txBox="1">
            <a:spLocks noChangeArrowheads="1"/>
          </p:cNvSpPr>
          <p:nvPr/>
        </p:nvSpPr>
        <p:spPr bwMode="auto">
          <a:xfrm>
            <a:off x="4706907" y="5189986"/>
            <a:ext cx="283122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pt-BR" altLang="pt-BR" sz="2700" dirty="0"/>
              <a:t>Dados de Saída = </a:t>
            </a:r>
            <a:r>
              <a:rPr lang="pt-BR" altLang="pt-BR" sz="2700" b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057968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6738"/>
              </p:ext>
            </p:extLst>
          </p:nvPr>
        </p:nvGraphicFramePr>
        <p:xfrm>
          <a:off x="465138" y="1859464"/>
          <a:ext cx="11307762" cy="3107532"/>
        </p:xfrm>
        <a:graphic>
          <a:graphicData uri="http://schemas.openxmlformats.org/drawingml/2006/table">
            <a:tbl>
              <a:tblPr firstRow="1"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1816202200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1196724718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96157412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28868591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30884021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46531108"/>
                    </a:ext>
                  </a:extLst>
                </a:gridCol>
              </a:tblGrid>
              <a:tr h="61812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Coletas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</a:t>
                      </a:r>
                      <a:r>
                        <a:rPr lang="pt-BR" sz="1800" b="1" baseline="0" dirty="0"/>
                        <a:t> Largura</a:t>
                      </a:r>
                      <a:endParaRPr lang="pt-BR" sz="1800" b="1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Largura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Classe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65681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455936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404643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6.4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12737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 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71532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978305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150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Virginica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8209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2355057" y="2481083"/>
            <a:ext cx="7523163" cy="4246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 sz="700"/>
          </a:p>
        </p:txBody>
      </p:sp>
      <p:cxnSp>
        <p:nvCxnSpPr>
          <p:cNvPr id="7" name="Conector Angulado 6"/>
          <p:cNvCxnSpPr>
            <a:cxnSpLocks/>
            <a:stCxn id="4" idx="1"/>
            <a:endCxn id="11" idx="1"/>
          </p:cNvCxnSpPr>
          <p:nvPr/>
        </p:nvCxnSpPr>
        <p:spPr>
          <a:xfrm rot="10800000" flipH="1" flipV="1">
            <a:off x="2355057" y="2693410"/>
            <a:ext cx="2351850" cy="2750491"/>
          </a:xfrm>
          <a:prstGeom prst="bentConnector3">
            <a:avLst>
              <a:gd name="adj1" fmla="val -972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pt-BR" sz="3300" b="1" dirty="0"/>
              <a:t>Características do Conjunto de Dados</a:t>
            </a:r>
            <a:endParaRPr altLang="pt-BR" sz="3300" b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7">
                <a:extLst>
                  <a:ext uri="{FF2B5EF4-FFF2-40B4-BE49-F238E27FC236}">
                    <a16:creationId xmlns:a16="http://schemas.microsoft.com/office/drawing/2014/main" id="{27E5497B-9EBC-E0D9-6A8C-C375FD55A1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06907" y="5189986"/>
                <a:ext cx="2228623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pt-BR" altLang="pt-BR" sz="2700" dirty="0"/>
                  <a:t>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altLang="pt-BR" sz="27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pt-BR" altLang="pt-BR" sz="2700" b="1" dirty="0"/>
              </a:p>
            </p:txBody>
          </p:sp>
        </mc:Choice>
        <mc:Fallback>
          <p:sp>
            <p:nvSpPr>
              <p:cNvPr id="11" name="CaixaDeTexto 7">
                <a:extLst>
                  <a:ext uri="{FF2B5EF4-FFF2-40B4-BE49-F238E27FC236}">
                    <a16:creationId xmlns:a16="http://schemas.microsoft.com/office/drawing/2014/main" id="{27E5497B-9EBC-E0D9-6A8C-C375FD55A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6907" y="5189986"/>
                <a:ext cx="2228623" cy="507831"/>
              </a:xfrm>
              <a:prstGeom prst="rect">
                <a:avLst/>
              </a:prstGeom>
              <a:blipFill>
                <a:blip r:embed="rId2"/>
                <a:stretch>
                  <a:fillRect l="-5191" t="-9524" b="-309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340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834134"/>
              </p:ext>
            </p:extLst>
          </p:nvPr>
        </p:nvGraphicFramePr>
        <p:xfrm>
          <a:off x="468638" y="1860449"/>
          <a:ext cx="11307762" cy="3107532"/>
        </p:xfrm>
        <a:graphic>
          <a:graphicData uri="http://schemas.openxmlformats.org/drawingml/2006/table">
            <a:tbl>
              <a:tblPr firstRow="1"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1816202200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1196724718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96157412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28868591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308840214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546531108"/>
                    </a:ext>
                  </a:extLst>
                </a:gridCol>
              </a:tblGrid>
              <a:tr h="61812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Coletas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</a:t>
                      </a:r>
                      <a:r>
                        <a:rPr lang="pt-BR" sz="1800" b="1" baseline="0" dirty="0"/>
                        <a:t> Largura</a:t>
                      </a:r>
                      <a:endParaRPr lang="pt-BR" sz="1800" b="1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Largura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Classe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65681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455936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404643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6.4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12737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 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271532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978305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150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Virginica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082090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9884894" y="2482068"/>
            <a:ext cx="1891506" cy="4246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 sz="700"/>
          </a:p>
        </p:txBody>
      </p:sp>
      <p:cxnSp>
        <p:nvCxnSpPr>
          <p:cNvPr id="7" name="Conector Angulado 6"/>
          <p:cNvCxnSpPr>
            <a:cxnSpLocks/>
            <a:stCxn id="4" idx="3"/>
            <a:endCxn id="12" idx="3"/>
          </p:cNvCxnSpPr>
          <p:nvPr/>
        </p:nvCxnSpPr>
        <p:spPr>
          <a:xfrm flipH="1">
            <a:off x="9687325" y="2694396"/>
            <a:ext cx="2089075" cy="2744804"/>
          </a:xfrm>
          <a:prstGeom prst="bentConnector3">
            <a:avLst>
              <a:gd name="adj1" fmla="val -1094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pt-BR" sz="3300" b="1" dirty="0"/>
              <a:t>Características do Conjunto de Dados</a:t>
            </a:r>
            <a:endParaRPr altLang="pt-BR" sz="3300" b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/>
              <a:t>Machine Learning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517AA76-17B0-4703-93EB-17EA0A0B3812}" type="datetime1">
              <a:rPr lang="pt-BR" smtClean="0"/>
              <a:t>08/11/2022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7">
                <a:extLst>
                  <a:ext uri="{FF2B5EF4-FFF2-40B4-BE49-F238E27FC236}">
                    <a16:creationId xmlns:a16="http://schemas.microsoft.com/office/drawing/2014/main" id="{06DC3BE6-5ABC-0991-0B7B-B7229BFE69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18300" y="5185284"/>
                <a:ext cx="5569025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pt-BR" altLang="pt-BR" sz="2700" dirty="0"/>
                  <a:t>Classe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7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pt-BR" altLang="pt-BR" sz="27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altLang="pt-BR" sz="2700" dirty="0"/>
                  <a:t> da respectiva observação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altLang="pt-BR" sz="27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pt-BR" altLang="pt-BR" sz="2700" b="1" dirty="0"/>
              </a:p>
            </p:txBody>
          </p:sp>
        </mc:Choice>
        <mc:Fallback>
          <p:sp>
            <p:nvSpPr>
              <p:cNvPr id="12" name="CaixaDeTexto 7">
                <a:extLst>
                  <a:ext uri="{FF2B5EF4-FFF2-40B4-BE49-F238E27FC236}">
                    <a16:creationId xmlns:a16="http://schemas.microsoft.com/office/drawing/2014/main" id="{06DC3BE6-5ABC-0991-0B7B-B7229BFE6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8300" y="5185284"/>
                <a:ext cx="5569025" cy="507831"/>
              </a:xfrm>
              <a:prstGeom prst="rect">
                <a:avLst/>
              </a:prstGeom>
              <a:blipFill>
                <a:blip r:embed="rId2"/>
                <a:stretch>
                  <a:fillRect l="-2081" t="-10843" b="-313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314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altLang="pt-BR" sz="3300" b="1" dirty="0"/>
              <a:t>Extração de Características dos Dados</a:t>
            </a:r>
            <a:endParaRPr altLang="pt-BR" sz="3300" b="1" dirty="0"/>
          </a:p>
        </p:txBody>
      </p:sp>
      <p:sp>
        <p:nvSpPr>
          <p:cNvPr id="17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301611" y="1689615"/>
            <a:ext cx="11360800" cy="526810"/>
          </a:xfrm>
        </p:spPr>
        <p:txBody>
          <a:bodyPr>
            <a:normAutofit/>
          </a:bodyPr>
          <a:lstStyle/>
          <a:p>
            <a:r>
              <a:rPr lang="pt-BR" dirty="0"/>
              <a:t>Os dados devem ser </a:t>
            </a:r>
            <a:r>
              <a:rPr lang="pt-BR" b="1" dirty="0"/>
              <a:t>separados por classe</a:t>
            </a:r>
            <a:r>
              <a:rPr lang="pt-BR" dirty="0"/>
              <a:t> para a </a:t>
            </a:r>
            <a:r>
              <a:rPr lang="pt-BR" b="1" dirty="0"/>
              <a:t>extração de características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249132" y="4134826"/>
          <a:ext cx="7538508" cy="829804"/>
        </p:xfrm>
        <a:graphic>
          <a:graphicData uri="http://schemas.openxmlformats.org/drawingml/2006/table">
            <a:tbl>
              <a:tblPr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3747465129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745581590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3212246018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92892818"/>
                    </a:ext>
                  </a:extLst>
                </a:gridCol>
              </a:tblGrid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6.4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028357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196814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988914"/>
              </p:ext>
            </p:extLst>
          </p:nvPr>
        </p:nvGraphicFramePr>
        <p:xfrm>
          <a:off x="8048012" y="4134826"/>
          <a:ext cx="1884627" cy="829804"/>
        </p:xfrm>
        <a:graphic>
          <a:graphicData uri="http://schemas.openxmlformats.org/drawingml/2006/table">
            <a:tbl>
              <a:tblPr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4079842282"/>
                    </a:ext>
                  </a:extLst>
                </a:gridCol>
              </a:tblGrid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678276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Versicolor 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77784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38400"/>
              </p:ext>
            </p:extLst>
          </p:nvPr>
        </p:nvGraphicFramePr>
        <p:xfrm>
          <a:off x="249132" y="2319961"/>
          <a:ext cx="7538508" cy="1447924"/>
        </p:xfrm>
        <a:graphic>
          <a:graphicData uri="http://schemas.openxmlformats.org/drawingml/2006/table">
            <a:tbl>
              <a:tblPr firstRow="1"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3000000520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543358391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3706742902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782511261"/>
                    </a:ext>
                  </a:extLst>
                </a:gridCol>
              </a:tblGrid>
              <a:tr h="61812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</a:t>
                      </a:r>
                      <a:r>
                        <a:rPr lang="pt-BR" sz="1800" b="1" baseline="0" dirty="0"/>
                        <a:t> Largura</a:t>
                      </a:r>
                      <a:endParaRPr lang="pt-BR" sz="1800" b="1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Sépala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Largura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Pétala Cumprimento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10182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3.5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883090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4.9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3.0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1.4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0.2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776582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77645"/>
              </p:ext>
            </p:extLst>
          </p:nvPr>
        </p:nvGraphicFramePr>
        <p:xfrm>
          <a:off x="249132" y="5418497"/>
          <a:ext cx="7538508" cy="829804"/>
        </p:xfrm>
        <a:graphic>
          <a:graphicData uri="http://schemas.openxmlformats.org/drawingml/2006/table">
            <a:tbl>
              <a:tblPr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379776209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3548034357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2808355902"/>
                    </a:ext>
                  </a:extLst>
                </a:gridCol>
                <a:gridCol w="1884627">
                  <a:extLst>
                    <a:ext uri="{9D8B030D-6E8A-4147-A177-3AD203B41FA5}">
                      <a16:colId xmlns:a16="http://schemas.microsoft.com/office/drawing/2014/main" val="3432324705"/>
                    </a:ext>
                  </a:extLst>
                </a:gridCol>
              </a:tblGrid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71402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5.8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5.1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4.1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3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949934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09279"/>
              </p:ext>
            </p:extLst>
          </p:nvPr>
        </p:nvGraphicFramePr>
        <p:xfrm>
          <a:off x="8048012" y="2319961"/>
          <a:ext cx="1884627" cy="1447924"/>
        </p:xfrm>
        <a:graphic>
          <a:graphicData uri="http://schemas.openxmlformats.org/drawingml/2006/table">
            <a:tbl>
              <a:tblPr firstRow="1"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343503919"/>
                    </a:ext>
                  </a:extLst>
                </a:gridCol>
              </a:tblGrid>
              <a:tr h="61812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/>
                        <a:t>Classe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335492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090296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Setosa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14604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54190"/>
              </p:ext>
            </p:extLst>
          </p:nvPr>
        </p:nvGraphicFramePr>
        <p:xfrm>
          <a:off x="8048012" y="5416222"/>
          <a:ext cx="1884627" cy="829804"/>
        </p:xfrm>
        <a:graphic>
          <a:graphicData uri="http://schemas.openxmlformats.org/drawingml/2006/table">
            <a:tbl>
              <a:tblPr bandRow="1"/>
              <a:tblGrid>
                <a:gridCol w="1884627">
                  <a:extLst>
                    <a:ext uri="{9D8B030D-6E8A-4147-A177-3AD203B41FA5}">
                      <a16:colId xmlns:a16="http://schemas.microsoft.com/office/drawing/2014/main" val="243363087"/>
                    </a:ext>
                  </a:extLst>
                </a:gridCol>
              </a:tblGrid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....</a:t>
                      </a:r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606515"/>
                  </a:ext>
                </a:extLst>
              </a:tr>
              <a:tr h="41490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/>
                        <a:t>Virginica</a:t>
                      </a:r>
                      <a:endParaRPr lang="pt-BR" sz="1800" dirty="0"/>
                    </a:p>
                  </a:txBody>
                  <a:tcPr marL="45720" marR="45720" marT="22862" marB="228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608808"/>
                  </a:ext>
                </a:extLst>
              </a:tr>
            </a:tbl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10121920" y="3090446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Classe </a:t>
            </a:r>
            <a:r>
              <a:rPr lang="pt-BR" sz="1600" b="1" dirty="0" err="1"/>
              <a:t>Setosa</a:t>
            </a:r>
            <a:endParaRPr lang="pt-BR" sz="1600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0121920" y="4378077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Classe Versicolor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0104323" y="5601643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Classe </a:t>
            </a:r>
            <a:r>
              <a:rPr lang="pt-BR" sz="1600" b="1" dirty="0" err="1"/>
              <a:t>Virginica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333492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010D520-A462-1494-65D5-BCC08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Sobre os Dados</a:t>
            </a:r>
          </a:p>
        </p:txBody>
      </p:sp>
    </p:spTree>
    <p:extLst>
      <p:ext uri="{BB962C8B-B14F-4D97-AF65-F5344CB8AC3E}">
        <p14:creationId xmlns:p14="http://schemas.microsoft.com/office/powerpoint/2010/main" val="1515340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altLang="pt-BR" sz="3300" b="1" dirty="0"/>
              <a:t>Aprendizado Sobre os Dados</a:t>
            </a:r>
          </a:p>
        </p:txBody>
      </p:sp>
      <p:sp>
        <p:nvSpPr>
          <p:cNvPr id="22533" name="Espaço Reservado para Conteúdo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dirty="0"/>
              <a:t> Para entender como funciona o processo de classificação, algumas etapas são necessárias: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pt-BR" alt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2296022679"/>
              </p:ext>
            </p:extLst>
          </p:nvPr>
        </p:nvGraphicFramePr>
        <p:xfrm>
          <a:off x="400050" y="2895599"/>
          <a:ext cx="11391900" cy="2840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442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altLang="pt-BR" sz="3300" b="1" dirty="0" err="1"/>
              <a:t>Visualização</a:t>
            </a:r>
            <a:r>
              <a:rPr altLang="pt-BR" sz="3300" b="1" dirty="0"/>
              <a:t> dos Dados</a:t>
            </a:r>
          </a:p>
        </p:txBody>
      </p:sp>
      <p:sp>
        <p:nvSpPr>
          <p:cNvPr id="22533" name="Espaço Reservado para Conteúdo 2"/>
          <p:cNvSpPr>
            <a:spLocks noGrp="1" noChangeArrowheads="1"/>
          </p:cNvSpPr>
          <p:nvPr>
            <p:ph type="body" idx="1"/>
          </p:nvPr>
        </p:nvSpPr>
        <p:spPr>
          <a:xfrm>
            <a:off x="415600" y="1700393"/>
            <a:ext cx="11360800" cy="978000"/>
          </a:xfrm>
        </p:spPr>
        <p:txBody>
          <a:bodyPr>
            <a:norm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sz="1600" dirty="0"/>
              <a:t>A visualização </a:t>
            </a:r>
            <a:r>
              <a:rPr lang="pt-BR" altLang="pt-BR" sz="1600" b="1" dirty="0"/>
              <a:t>do espaço de características </a:t>
            </a:r>
            <a:r>
              <a:rPr lang="pt-BR" altLang="pt-BR" sz="1600" dirty="0"/>
              <a:t>ajuda a</a:t>
            </a:r>
            <a:r>
              <a:rPr lang="pt-BR" altLang="pt-BR" sz="1600" b="1" dirty="0"/>
              <a:t> entender a distribuição dos dados </a:t>
            </a:r>
            <a:r>
              <a:rPr lang="pt-BR" altLang="pt-BR" sz="1600" dirty="0"/>
              <a:t>e escolher </a:t>
            </a:r>
            <a:r>
              <a:rPr lang="pt-BR" altLang="pt-BR" sz="1600" b="1" dirty="0"/>
              <a:t>o algoritmo adequado.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44CC1FC-7417-7327-6663-DC86B6FF2503}"/>
              </a:ext>
            </a:extLst>
          </p:cNvPr>
          <p:cNvGrpSpPr/>
          <p:nvPr/>
        </p:nvGrpSpPr>
        <p:grpSpPr>
          <a:xfrm>
            <a:off x="6576469" y="2806175"/>
            <a:ext cx="3617993" cy="3084551"/>
            <a:chOff x="6411747" y="3272183"/>
            <a:chExt cx="3617993" cy="3084551"/>
          </a:xfrm>
        </p:grpSpPr>
        <p:sp>
          <p:nvSpPr>
            <p:cNvPr id="22535" name="Espaço Reservado para Conteúdo 2"/>
            <p:cNvSpPr txBox="1">
              <a:spLocks noChangeArrowheads="1"/>
            </p:cNvSpPr>
            <p:nvPr/>
          </p:nvSpPr>
          <p:spPr bwMode="auto">
            <a:xfrm>
              <a:off x="6965496" y="6060015"/>
              <a:ext cx="2709203" cy="2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13716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22860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32004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41148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45720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50292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54864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59436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pt-BR" altLang="pt-BR" sz="1600" i="1" dirty="0"/>
                <a:t>Dados com </a:t>
              </a:r>
              <a:r>
                <a:rPr lang="pt-BR" altLang="pt-BR" sz="1600" b="1" i="1" dirty="0"/>
                <a:t>três</a:t>
              </a:r>
              <a:r>
                <a:rPr lang="pt-BR" altLang="pt-BR" sz="1600" i="1" dirty="0"/>
                <a:t> atributos.</a:t>
              </a:r>
            </a:p>
          </p:txBody>
        </p:sp>
        <p:pic>
          <p:nvPicPr>
            <p:cNvPr id="22539" name="Picture 11" descr="Resultado de imagem para iris dataset 3d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1747" y="3272183"/>
              <a:ext cx="3617993" cy="27134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2B58673-3E0F-9316-8F0F-8A60E02B0E86}"/>
              </a:ext>
            </a:extLst>
          </p:cNvPr>
          <p:cNvGrpSpPr/>
          <p:nvPr/>
        </p:nvGrpSpPr>
        <p:grpSpPr>
          <a:xfrm>
            <a:off x="1494011" y="2729065"/>
            <a:ext cx="4286243" cy="3437886"/>
            <a:chOff x="1434035" y="3221148"/>
            <a:chExt cx="4286243" cy="3437886"/>
          </a:xfrm>
        </p:grpSpPr>
        <p:sp>
          <p:nvSpPr>
            <p:cNvPr id="22534" name="Espaço Reservado para Conteúdo 2"/>
            <p:cNvSpPr txBox="1">
              <a:spLocks noChangeArrowheads="1"/>
            </p:cNvSpPr>
            <p:nvPr/>
          </p:nvSpPr>
          <p:spPr bwMode="auto">
            <a:xfrm>
              <a:off x="2658550" y="6382809"/>
              <a:ext cx="23968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13716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22860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32004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41148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45720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50292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54864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59436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pt-BR" altLang="pt-BR" sz="1600" i="1" dirty="0"/>
                <a:t>Dados com </a:t>
              </a:r>
              <a:r>
                <a:rPr lang="pt-BR" altLang="pt-BR" sz="1600" b="1" i="1" dirty="0"/>
                <a:t>dois</a:t>
              </a:r>
              <a:r>
                <a:rPr lang="pt-BR" altLang="pt-BR" sz="1600" i="1" dirty="0"/>
                <a:t> atributos.</a:t>
              </a:r>
            </a:p>
          </p:txBody>
        </p:sp>
        <p:grpSp>
          <p:nvGrpSpPr>
            <p:cNvPr id="2" name="Agrupar 1"/>
            <p:cNvGrpSpPr/>
            <p:nvPr/>
          </p:nvGrpSpPr>
          <p:grpSpPr>
            <a:xfrm>
              <a:off x="1434035" y="3221148"/>
              <a:ext cx="4286243" cy="3151583"/>
              <a:chOff x="1714516" y="6608358"/>
              <a:chExt cx="8686784" cy="6559020"/>
            </a:xfrm>
          </p:grpSpPr>
          <p:pic>
            <p:nvPicPr>
              <p:cNvPr id="22537" name="Picture 9" descr="Resultado de imagem para iris dataset 2d&quot;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5" t="11151" r="8363" b="5216"/>
              <a:stretch/>
            </p:blipFill>
            <p:spPr bwMode="auto">
              <a:xfrm>
                <a:off x="2247900" y="6608358"/>
                <a:ext cx="8153400" cy="59841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Espaço Reservado para Conteúdo 2"/>
              <p:cNvSpPr txBox="1">
                <a:spLocks noChangeArrowheads="1"/>
              </p:cNvSpPr>
              <p:nvPr/>
            </p:nvSpPr>
            <p:spPr bwMode="auto">
              <a:xfrm>
                <a:off x="5209074" y="12592503"/>
                <a:ext cx="3264199" cy="574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1828800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1371600" indent="-457200" defTabSz="1828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2286000" indent="-457200" defTabSz="1828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3200400" indent="-457200" defTabSz="1828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4114800" indent="-457200" defTabSz="1828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4572000" indent="-457200" defTabSz="182880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5029200" indent="-457200" defTabSz="182880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5486400" indent="-457200" defTabSz="182880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5943600" indent="-457200" defTabSz="182880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eaLnBrk="1" hangingPunct="1">
                  <a:buFont typeface="Arial" panose="020B0604020202020204" pitchFamily="34" charset="0"/>
                  <a:buNone/>
                </a:pPr>
                <a:r>
                  <a:rPr lang="pt-BR" altLang="pt-B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Sepal</a:t>
                </a:r>
                <a:r>
                  <a:rPr lang="pt-BR" altLang="pt-B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t-BR" altLang="pt-B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length</a:t>
                </a:r>
                <a:endParaRPr lang="pt-BR" altLang="pt-BR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Espaço Reservado para Conteúdo 2"/>
              <p:cNvSpPr txBox="1">
                <a:spLocks noChangeArrowheads="1"/>
              </p:cNvSpPr>
              <p:nvPr/>
            </p:nvSpPr>
            <p:spPr bwMode="auto">
              <a:xfrm rot="16200000">
                <a:off x="457747" y="8551412"/>
                <a:ext cx="3046922" cy="533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1828800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1371600" indent="-457200" defTabSz="1828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2286000" indent="-457200" defTabSz="1828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3200400" indent="-457200" defTabSz="1828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4114800" indent="-457200" defTabSz="18288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4572000" indent="-457200" defTabSz="182880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5029200" indent="-457200" defTabSz="182880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5486400" indent="-457200" defTabSz="182880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5943600" indent="-457200" defTabSz="182880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eaLnBrk="1" hangingPunct="1">
                  <a:buFont typeface="Arial" panose="020B0604020202020204" pitchFamily="34" charset="0"/>
                  <a:buNone/>
                </a:pPr>
                <a:r>
                  <a:rPr lang="pt-BR" altLang="pt-B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Sepal</a:t>
                </a:r>
                <a:r>
                  <a:rPr lang="pt-BR" altLang="pt-B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t-BR" altLang="pt-B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lWidth</a:t>
                </a:r>
                <a:endParaRPr lang="pt-BR" altLang="pt-BR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1598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altLang="pt-BR" sz="3300" b="1" dirty="0" err="1"/>
              <a:t>Construção</a:t>
            </a:r>
            <a:r>
              <a:rPr altLang="pt-BR" sz="3300" b="1" dirty="0"/>
              <a:t> das Fronteiras de Decisão</a:t>
            </a:r>
          </a:p>
        </p:txBody>
      </p:sp>
      <p:sp>
        <p:nvSpPr>
          <p:cNvPr id="22533" name="Espaço Reservado para Conteúdo 2"/>
          <p:cNvSpPr>
            <a:spLocks noGrp="1" noChangeArrowheads="1"/>
          </p:cNvSpPr>
          <p:nvPr>
            <p:ph type="body" idx="1"/>
          </p:nvPr>
        </p:nvSpPr>
        <p:spPr>
          <a:xfrm>
            <a:off x="443346" y="1753370"/>
            <a:ext cx="5873047" cy="4288556"/>
          </a:xfrm>
        </p:spPr>
        <p:txBody>
          <a:bodyPr>
            <a:normAutofit fontScale="77500" lnSpcReduction="20000"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sz="2400" dirty="0"/>
              <a:t> </a:t>
            </a:r>
            <a:r>
              <a:rPr lang="pt-BR" altLang="pt-BR" sz="2400" b="1" dirty="0"/>
              <a:t>Fronteiras de decisão: </a:t>
            </a:r>
          </a:p>
          <a:p>
            <a:pPr marL="781035" lvl="1" indent="-171450" algn="just">
              <a:buFont typeface="Wingdings" panose="05000000000000000000" pitchFamily="2" charset="2"/>
              <a:buChar char="§"/>
            </a:pPr>
            <a:r>
              <a:rPr lang="pt-BR" altLang="pt-BR" sz="2467" dirty="0"/>
              <a:t>Modelagens computacionais que </a:t>
            </a:r>
            <a:r>
              <a:rPr lang="pt-BR" altLang="pt-BR" sz="2467" b="1" dirty="0"/>
              <a:t>separam</a:t>
            </a:r>
            <a:r>
              <a:rPr lang="pt-BR" altLang="pt-BR" sz="2467" dirty="0"/>
              <a:t> os dados de entrada (X) de acordo com suas respectivas classes (Y).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pt-BR" altLang="pt-BR" sz="2400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sz="2400" dirty="0"/>
              <a:t>As fronteiras de decisão são criadas durante </a:t>
            </a:r>
            <a:r>
              <a:rPr lang="pt-BR" altLang="pt-BR" sz="2400" b="1" dirty="0"/>
              <a:t>treinamento supervisionado</a:t>
            </a:r>
            <a:r>
              <a:rPr lang="pt-BR" altLang="pt-BR" sz="2400" dirty="0"/>
              <a:t> e representam o </a:t>
            </a:r>
            <a:r>
              <a:rPr lang="pt-BR" altLang="pt-BR" sz="2400" b="1" dirty="0"/>
              <a:t>conhecimento/aprendizado</a:t>
            </a:r>
            <a:r>
              <a:rPr lang="pt-BR" altLang="pt-BR" sz="2400" dirty="0"/>
              <a:t> sobre os dados.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pt-BR" altLang="pt-BR" sz="2400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sz="2400" dirty="0"/>
              <a:t> Cada algoritmo de aprendizado supervisionado cria suas fronteiras de decisão de maneira diferente.</a:t>
            </a:r>
            <a:endParaRPr lang="pt-BR" altLang="pt-BR" sz="2400" b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pic>
        <p:nvPicPr>
          <p:cNvPr id="31746" name="Picture 2" descr="Resultado de imagem para decision boundaries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r="3360" b="4963"/>
          <a:stretch/>
        </p:blipFill>
        <p:spPr bwMode="auto">
          <a:xfrm>
            <a:off x="6740128" y="1692798"/>
            <a:ext cx="4696906" cy="4349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2"/>
          <p:cNvSpPr txBox="1">
            <a:spLocks noChangeArrowheads="1"/>
          </p:cNvSpPr>
          <p:nvPr/>
        </p:nvSpPr>
        <p:spPr bwMode="auto">
          <a:xfrm>
            <a:off x="7174523" y="6209612"/>
            <a:ext cx="4262511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828800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13716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22860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32004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4114800" indent="-457200" defTabSz="1828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0" indent="-457200" defTabSz="18288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5029200" indent="-457200" defTabSz="18288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5486400" indent="-457200" defTabSz="18288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5943600" indent="-457200" defTabSz="18288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pt-BR" altLang="pt-BR" sz="1600" i="1" dirty="0"/>
              <a:t>Fronteiras geradas por diferentes algoritmos.</a:t>
            </a:r>
          </a:p>
        </p:txBody>
      </p:sp>
    </p:spTree>
    <p:extLst>
      <p:ext uri="{BB962C8B-B14F-4D97-AF65-F5344CB8AC3E}">
        <p14:creationId xmlns:p14="http://schemas.microsoft.com/office/powerpoint/2010/main" val="1273550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944A83E-8068-FD2B-B6BA-62B14289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de Decisão</a:t>
            </a:r>
          </a:p>
        </p:txBody>
      </p:sp>
    </p:spTree>
    <p:extLst>
      <p:ext uri="{BB962C8B-B14F-4D97-AF65-F5344CB8AC3E}">
        <p14:creationId xmlns:p14="http://schemas.microsoft.com/office/powerpoint/2010/main" val="82957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300" b="1" dirty="0"/>
              <a:t>Crescimento de Dados Digitais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58561" y="1838563"/>
            <a:ext cx="11360800" cy="1783573"/>
          </a:xfrm>
        </p:spPr>
        <p:txBody>
          <a:bodyPr>
            <a:normAutofit/>
          </a:bodyPr>
          <a:lstStyle/>
          <a:p>
            <a:pPr algn="just">
              <a:lnSpc>
                <a:spcPct val="114000"/>
              </a:lnSpc>
            </a:pPr>
            <a:r>
              <a:rPr lang="pt-BR" sz="2200" dirty="0">
                <a:latin typeface="+mn-lt"/>
              </a:rPr>
              <a:t>Nos últimos anos, aplicações do mundo real têm lidado com um grande </a:t>
            </a:r>
            <a:r>
              <a:rPr lang="pt-BR" sz="2200" b="1" dirty="0">
                <a:latin typeface="+mn-lt"/>
              </a:rPr>
              <a:t>crescimento na quantidade de dados digitais. </a:t>
            </a:r>
          </a:p>
          <a:p>
            <a:pPr lvl="1" algn="just">
              <a:lnSpc>
                <a:spcPct val="114000"/>
              </a:lnSpc>
            </a:pPr>
            <a:r>
              <a:rPr lang="pt-BR" sz="1800" dirty="0">
                <a:latin typeface="+mn-lt"/>
              </a:rPr>
              <a:t>Uso de celulares, sensores, redes sociais, aplicações entre outros</a:t>
            </a:r>
            <a:r>
              <a:rPr lang="pt-BR" sz="1200" dirty="0">
                <a:latin typeface="+mn-lt"/>
              </a:rPr>
              <a:t>.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666E2E-AB6B-47F0-A0FD-BB63E8504CB8}"/>
              </a:ext>
            </a:extLst>
          </p:cNvPr>
          <p:cNvSpPr/>
          <p:nvPr/>
        </p:nvSpPr>
        <p:spPr>
          <a:xfrm>
            <a:off x="6035407" y="3336667"/>
            <a:ext cx="2071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00" dirty="0">
                <a:latin typeface="Times New Roman" panose="02020603050405020304" pitchFamily="18" charset="0"/>
              </a:rPr>
              <a:t> </a:t>
            </a:r>
            <a:endParaRPr lang="pt-BR" sz="7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30BE4E-8F45-4A8D-99E4-CA289DE12999}"/>
              </a:ext>
            </a:extLst>
          </p:cNvPr>
          <p:cNvSpPr/>
          <p:nvPr/>
        </p:nvSpPr>
        <p:spPr>
          <a:xfrm>
            <a:off x="6035407" y="3336667"/>
            <a:ext cx="20710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00" dirty="0">
                <a:latin typeface="Times New Roman" panose="02020603050405020304" pitchFamily="18" charset="0"/>
              </a:rPr>
              <a:t> </a:t>
            </a:r>
            <a:endParaRPr lang="pt-BR" sz="700" dirty="0"/>
          </a:p>
        </p:txBody>
      </p:sp>
      <p:pic>
        <p:nvPicPr>
          <p:cNvPr id="6" name="Google Shape;39;p5"/>
          <p:cNvPicPr preferRelativeResize="0"/>
          <p:nvPr/>
        </p:nvPicPr>
        <p:blipFill rotWithShape="1">
          <a:blip r:embed="rId2">
            <a:alphaModFix/>
          </a:blip>
          <a:srcRect l="3323" t="16667" r="1184" b="10066"/>
          <a:stretch/>
        </p:blipFill>
        <p:spPr>
          <a:xfrm>
            <a:off x="3116871" y="3436694"/>
            <a:ext cx="6044180" cy="25445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296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Árvore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600" y="1958433"/>
            <a:ext cx="5844523" cy="4259190"/>
          </a:xfrm>
        </p:spPr>
        <p:txBody>
          <a:bodyPr>
            <a:normAutofit fontScale="92500"/>
          </a:bodyPr>
          <a:lstStyle/>
          <a:p>
            <a:pPr algn="just"/>
            <a:r>
              <a:rPr lang="pt-BR" dirty="0"/>
              <a:t>Árvores são </a:t>
            </a:r>
            <a:r>
              <a:rPr lang="pt-BR" b="1" dirty="0"/>
              <a:t>estruturas de dados</a:t>
            </a:r>
            <a:r>
              <a:rPr lang="pt-BR" dirty="0"/>
              <a:t> formadas por um conjunto de elementos:</a:t>
            </a:r>
          </a:p>
          <a:p>
            <a:pPr lvl="1" algn="just"/>
            <a:r>
              <a:rPr lang="pt-BR" b="1" dirty="0"/>
              <a:t>Raiz: </a:t>
            </a:r>
            <a:r>
              <a:rPr lang="pt-BR" dirty="0"/>
              <a:t>característica com mais ligação para outros elementos.</a:t>
            </a:r>
            <a:endParaRPr lang="pt-BR" b="1" dirty="0"/>
          </a:p>
          <a:p>
            <a:pPr lvl="1" algn="just"/>
            <a:r>
              <a:rPr lang="pt-BR" b="1" dirty="0"/>
              <a:t>Nós: </a:t>
            </a:r>
            <a:r>
              <a:rPr lang="pt-BR" dirty="0"/>
              <a:t>informações que ligam a outros elementos.</a:t>
            </a:r>
            <a:endParaRPr lang="pt-BR" b="1" dirty="0"/>
          </a:p>
          <a:p>
            <a:pPr lvl="1" algn="just"/>
            <a:r>
              <a:rPr lang="pt-BR" b="1" dirty="0"/>
              <a:t>Folhas:</a:t>
            </a:r>
            <a:r>
              <a:rPr lang="pt-BR" dirty="0"/>
              <a:t> informações terminais que não possuem ligações.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Uma árvore de decisão é um </a:t>
            </a:r>
            <a:r>
              <a:rPr lang="pt-BR" b="1" dirty="0"/>
              <a:t>algoritmo que armazena um conjunto de regras</a:t>
            </a:r>
            <a:r>
              <a:rPr lang="pt-BR" dirty="0"/>
              <a:t>, em que suas folhas representam a decisão a ser tomada.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50</a:t>
            </a:fld>
            <a:endParaRPr lang="pt-BR"/>
          </a:p>
        </p:txBody>
      </p:sp>
      <p:pic>
        <p:nvPicPr>
          <p:cNvPr id="7172" name="Picture 4" descr="Decision Trees: Lesson 101. Decision Trees (DTs) are a… | by synergy37AI |  Data Driven Investor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1" b="-474"/>
          <a:stretch/>
        </p:blipFill>
        <p:spPr bwMode="auto">
          <a:xfrm>
            <a:off x="6389630" y="2208628"/>
            <a:ext cx="5386770" cy="304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62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 de Entrada de uma Árvore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/>
              <a:t>Decisão: </a:t>
            </a:r>
          </a:p>
          <a:p>
            <a:pPr lvl="1"/>
            <a:r>
              <a:rPr lang="pt-BR" dirty="0"/>
              <a:t>devo esperar por uma mesa em um restaurante?</a:t>
            </a:r>
          </a:p>
          <a:p>
            <a:pPr lvl="1"/>
            <a:endParaRPr lang="pt-BR" dirty="0"/>
          </a:p>
          <a:p>
            <a:r>
              <a:rPr lang="pt-BR" b="1" dirty="0"/>
              <a:t>Entradas: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Alternativa</a:t>
            </a:r>
            <a:r>
              <a:rPr lang="pt-BR" dirty="0"/>
              <a:t>: há um restaurante alternativo na redondeza?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Bar</a:t>
            </a:r>
            <a:r>
              <a:rPr lang="pt-BR" dirty="0"/>
              <a:t>: existe um bar confortável onde se esperar?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Sexta/Sábado</a:t>
            </a:r>
            <a:r>
              <a:rPr lang="pt-BR" dirty="0"/>
              <a:t>: hoje é sexta ou sábado?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Faminto</a:t>
            </a:r>
            <a:r>
              <a:rPr lang="pt-BR" dirty="0"/>
              <a:t>: estou com fome?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Público</a:t>
            </a:r>
            <a:r>
              <a:rPr lang="pt-BR" dirty="0"/>
              <a:t>: número de pessoas no restaurante (</a:t>
            </a:r>
            <a:r>
              <a:rPr lang="pt-BR" b="1" dirty="0"/>
              <a:t>Nenhuma (N)</a:t>
            </a:r>
            <a:r>
              <a:rPr lang="pt-BR" dirty="0"/>
              <a:t>, </a:t>
            </a:r>
            <a:r>
              <a:rPr lang="pt-BR" b="1" dirty="0"/>
              <a:t>Algumas (A)</a:t>
            </a:r>
            <a:r>
              <a:rPr lang="pt-BR" dirty="0"/>
              <a:t>,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Lotado (L)</a:t>
            </a:r>
            <a:r>
              <a:rPr lang="pt-BR" dirty="0"/>
              <a:t>).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Preço</a:t>
            </a:r>
            <a:r>
              <a:rPr lang="pt-BR" dirty="0"/>
              <a:t>: faixa de preços (R$, R$$, R$$$).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Chovendo</a:t>
            </a:r>
            <a:r>
              <a:rPr lang="pt-BR" dirty="0"/>
              <a:t>: está a chover?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Reserva</a:t>
            </a:r>
            <a:r>
              <a:rPr lang="pt-BR" dirty="0"/>
              <a:t>: temos reserva?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Tipo</a:t>
            </a:r>
            <a:r>
              <a:rPr lang="pt-BR" dirty="0"/>
              <a:t>: tipo do restaurante (francês, italiano, tailandês).</a:t>
            </a:r>
          </a:p>
          <a:p>
            <a:pPr lvl="1" indent="-457200">
              <a:buFont typeface="+mj-lt"/>
              <a:buAutoNum type="arabicPeriod"/>
            </a:pPr>
            <a:r>
              <a:rPr lang="pt-BR" b="1" dirty="0"/>
              <a:t>Tempo de espera</a:t>
            </a:r>
            <a:r>
              <a:rPr lang="pt-BR" dirty="0"/>
              <a:t>: tempo de espera estimado (0-10, 10-30, 30-60, &gt;60).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209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 de Entrada de uma Árvore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52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25808" t="34235" r="27369" b="15201"/>
          <a:stretch/>
        </p:blipFill>
        <p:spPr>
          <a:xfrm>
            <a:off x="2974946" y="2002928"/>
            <a:ext cx="6464476" cy="392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316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Algoritmo ID3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600" y="1958433"/>
            <a:ext cx="6674517" cy="4133200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algoritmo ID3 </a:t>
            </a:r>
            <a:r>
              <a:rPr lang="pt-BR" b="1" dirty="0"/>
              <a:t>(</a:t>
            </a:r>
            <a:r>
              <a:rPr lang="pt-BR" b="1" dirty="0" err="1"/>
              <a:t>inductive</a:t>
            </a:r>
            <a:r>
              <a:rPr lang="pt-BR" b="1" dirty="0"/>
              <a:t> </a:t>
            </a:r>
            <a:r>
              <a:rPr lang="pt-BR" b="1" dirty="0" err="1"/>
              <a:t>decision</a:t>
            </a:r>
            <a:r>
              <a:rPr lang="pt-BR" b="1" dirty="0"/>
              <a:t> </a:t>
            </a:r>
            <a:r>
              <a:rPr lang="pt-BR" b="1" dirty="0" err="1"/>
              <a:t>tree</a:t>
            </a:r>
            <a:r>
              <a:rPr lang="pt-BR" b="1" dirty="0"/>
              <a:t>)</a:t>
            </a:r>
            <a:r>
              <a:rPr lang="pt-BR" dirty="0"/>
              <a:t> é dos </a:t>
            </a:r>
            <a:r>
              <a:rPr lang="pt-BR" b="1" dirty="0"/>
              <a:t>mais utilizados</a:t>
            </a:r>
            <a:r>
              <a:rPr lang="pt-BR" dirty="0"/>
              <a:t> para a construção de árvores de decisão. Este algoritmo segue os seguintes passos:</a:t>
            </a:r>
          </a:p>
          <a:p>
            <a:pPr lvl="1" indent="-457200">
              <a:buFont typeface="+mj-lt"/>
              <a:buAutoNum type="arabicPeriod"/>
            </a:pPr>
            <a:r>
              <a:rPr lang="pt-BR" dirty="0"/>
              <a:t>Recebe os dados de treinamento.</a:t>
            </a:r>
          </a:p>
          <a:p>
            <a:pPr lvl="1" indent="-457200">
              <a:buFont typeface="+mj-lt"/>
              <a:buAutoNum type="arabicPeriod"/>
            </a:pPr>
            <a:r>
              <a:rPr lang="pt-BR" dirty="0"/>
              <a:t>Escolhe o atributo que melhor divide os exemplos.</a:t>
            </a:r>
          </a:p>
          <a:p>
            <a:pPr lvl="1" indent="-457200">
              <a:buFont typeface="+mj-lt"/>
              <a:buAutoNum type="arabicPeriod"/>
            </a:pPr>
            <a:r>
              <a:rPr lang="pt-BR" dirty="0"/>
              <a:t>Cria nos filhos para cada valor possível ao atributo.</a:t>
            </a:r>
          </a:p>
          <a:p>
            <a:pPr lvl="1" indent="-457200">
              <a:buFont typeface="+mj-lt"/>
              <a:buAutoNum type="arabicPeriod"/>
            </a:pPr>
            <a:r>
              <a:rPr lang="pt-BR" dirty="0"/>
              <a:t>Transporta os exemplos para cada nó filho.</a:t>
            </a:r>
          </a:p>
          <a:p>
            <a:pPr lvl="1" indent="-457200">
              <a:buFont typeface="+mj-lt"/>
              <a:buAutoNum type="arabicPeriod"/>
            </a:pPr>
            <a:r>
              <a:rPr lang="pt-BR" dirty="0"/>
              <a:t>Repete o procedimento até que todos os exemplos sejam comportados.</a:t>
            </a:r>
          </a:p>
          <a:p>
            <a:pPr indent="-457200">
              <a:buFont typeface="+mj-lt"/>
              <a:buAutoNum type="arabicPeriod"/>
            </a:pPr>
            <a:endParaRPr lang="pt-BR" b="1" dirty="0"/>
          </a:p>
          <a:p>
            <a:r>
              <a:rPr lang="pt-BR" b="1" dirty="0"/>
              <a:t>Como saber qual o melhor atributo a escolher?</a:t>
            </a:r>
            <a:endParaRPr lang="pt-BR" dirty="0"/>
          </a:p>
          <a:p>
            <a:pPr lvl="1"/>
            <a:r>
              <a:rPr lang="pt-BR" b="1" dirty="0"/>
              <a:t>Entropia: </a:t>
            </a:r>
            <a:r>
              <a:rPr lang="pt-BR" dirty="0"/>
              <a:t>mede a aleatoriedade de uma variável.</a:t>
            </a:r>
            <a:endParaRPr lang="pt-BR" b="1" dirty="0"/>
          </a:p>
          <a:p>
            <a:pPr lvl="1"/>
            <a:r>
              <a:rPr lang="pt-BR" b="1" dirty="0"/>
              <a:t>Ganho</a:t>
            </a:r>
            <a:r>
              <a:rPr lang="pt-BR" dirty="0"/>
              <a:t>: mede a redução da entropia.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53</a:t>
            </a:fld>
            <a:endParaRPr lang="pt-BR"/>
          </a:p>
        </p:txBody>
      </p:sp>
      <p:pic>
        <p:nvPicPr>
          <p:cNvPr id="8194" name="Picture 2" descr="Árvores de Decisão. O objetivo desse post é explicar o que… | by Raphael  Campos | Machine Learning Beyond Deep Learning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5" r="63453" b="17471"/>
          <a:stretch/>
        </p:blipFill>
        <p:spPr bwMode="auto">
          <a:xfrm>
            <a:off x="7918300" y="3941420"/>
            <a:ext cx="3152110" cy="2138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Árvores de Decisão. O objetivo desse post é explicar o que… | by Raphael  Campos | Machine Learning Beyond Deep Learning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5" t="-35" r="-230" b="-740"/>
          <a:stretch/>
        </p:blipFill>
        <p:spPr bwMode="auto">
          <a:xfrm>
            <a:off x="7212311" y="721320"/>
            <a:ext cx="4564089" cy="30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947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3F92210-A792-5999-68C7-90281D8E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/>
              <a:t>Fronteiras de Decisão de uma Árvore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25BCB1-9BEF-81F2-9791-223AF792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509" y="1647935"/>
            <a:ext cx="6292950" cy="4912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836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010D520-A462-1494-65D5-BCC08703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Aprendizado Sobre os Dados</a:t>
            </a:r>
          </a:p>
        </p:txBody>
      </p:sp>
    </p:spTree>
    <p:extLst>
      <p:ext uri="{BB962C8B-B14F-4D97-AF65-F5344CB8AC3E}">
        <p14:creationId xmlns:p14="http://schemas.microsoft.com/office/powerpoint/2010/main" val="3521122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Treinamento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600" y="1814732"/>
            <a:ext cx="5563169" cy="4276901"/>
          </a:xfrm>
        </p:spPr>
        <p:txBody>
          <a:bodyPr>
            <a:noAutofit/>
          </a:bodyPr>
          <a:lstStyle/>
          <a:p>
            <a:pPr algn="just"/>
            <a:r>
              <a:rPr lang="pt-BR" sz="2000" b="1" dirty="0"/>
              <a:t>O treinamento consiste em realizar o ajuste de pesos</a:t>
            </a:r>
            <a:r>
              <a:rPr lang="pt-BR" sz="2000" dirty="0"/>
              <a:t> das camadas intermediarias </a:t>
            </a:r>
            <a:r>
              <a:rPr lang="pt-BR" sz="2000" b="1" dirty="0"/>
              <a:t>baseado nos tipos de entradas e saídas</a:t>
            </a:r>
            <a:r>
              <a:rPr lang="pt-BR" sz="2000" dirty="0"/>
              <a:t> recebidas.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Durante a etapa de treinamento, é realizado o </a:t>
            </a:r>
            <a:r>
              <a:rPr lang="pt-BR" sz="2000" b="1" dirty="0"/>
              <a:t>cálculo de erro</a:t>
            </a:r>
            <a:r>
              <a:rPr lang="pt-BR" sz="2000" dirty="0"/>
              <a:t>. O erro verifica </a:t>
            </a:r>
            <a:r>
              <a:rPr lang="pt-BR" sz="2000" b="1" dirty="0"/>
              <a:t>o quão próximo a rede está do resultado esperado</a:t>
            </a:r>
            <a:r>
              <a:rPr lang="pt-BR" sz="2000" dirty="0"/>
              <a:t>. Logo, o objetivo do treinamento é </a:t>
            </a:r>
            <a:r>
              <a:rPr lang="pt-BR" sz="2000" b="1" dirty="0"/>
              <a:t>minimizar o erro.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56</a:t>
            </a:fld>
            <a:endParaRPr lang="pt-BR"/>
          </a:p>
        </p:txBody>
      </p:sp>
      <p:pic>
        <p:nvPicPr>
          <p:cNvPr id="14338" name="Picture 2" descr="Use of artificial neural networks for prognosis of charcoal price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b="15228"/>
          <a:stretch/>
        </p:blipFill>
        <p:spPr bwMode="auto">
          <a:xfrm>
            <a:off x="6601830" y="1999021"/>
            <a:ext cx="4807322" cy="3908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60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Cuidados no Treinamento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600" y="1958433"/>
            <a:ext cx="5680400" cy="4133200"/>
          </a:xfrm>
        </p:spPr>
        <p:txBody>
          <a:bodyPr>
            <a:normAutofit/>
          </a:bodyPr>
          <a:lstStyle/>
          <a:p>
            <a:r>
              <a:rPr lang="pt-BR" b="1" dirty="0"/>
              <a:t>Generalização: </a:t>
            </a:r>
            <a:r>
              <a:rPr lang="pt-BR" dirty="0"/>
              <a:t>consegue replicar bem o conhecimento aprendido.</a:t>
            </a:r>
          </a:p>
          <a:p>
            <a:endParaRPr lang="pt-BR" b="1" dirty="0"/>
          </a:p>
          <a:p>
            <a:r>
              <a:rPr lang="pt-BR" b="1" dirty="0" err="1"/>
              <a:t>Overfitting</a:t>
            </a:r>
            <a:r>
              <a:rPr lang="pt-BR" b="1" dirty="0"/>
              <a:t>: </a:t>
            </a:r>
            <a:r>
              <a:rPr lang="pt-BR" dirty="0"/>
              <a:t>decora o treinamento e erra o teste.</a:t>
            </a:r>
          </a:p>
          <a:p>
            <a:endParaRPr lang="pt-BR" b="1" dirty="0"/>
          </a:p>
          <a:p>
            <a:r>
              <a:rPr lang="pt-BR" b="1" dirty="0" err="1"/>
              <a:t>Underfitting</a:t>
            </a:r>
            <a:r>
              <a:rPr lang="pt-BR" b="1" dirty="0"/>
              <a:t>: </a:t>
            </a:r>
            <a:r>
              <a:rPr lang="pt-BR" dirty="0"/>
              <a:t>não aprende devidamente os padrões.</a:t>
            </a:r>
          </a:p>
          <a:p>
            <a:pPr marL="795847" lvl="1" indent="0">
              <a:buNone/>
            </a:pPr>
            <a:endParaRPr lang="pt-BR" sz="16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57</a:t>
            </a:fld>
            <a:endParaRPr lang="pt-BR"/>
          </a:p>
        </p:txBody>
      </p:sp>
      <p:pic>
        <p:nvPicPr>
          <p:cNvPr id="7" name="Picture 2" descr="Resultado de imagem para underfitting e overfitt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7" t="3540" r="346" b="41752"/>
          <a:stretch/>
        </p:blipFill>
        <p:spPr bwMode="auto">
          <a:xfrm>
            <a:off x="6096000" y="3966583"/>
            <a:ext cx="2268604" cy="216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underfitting e overfitt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40" r="70804" b="43586"/>
          <a:stretch/>
        </p:blipFill>
        <p:spPr bwMode="auto">
          <a:xfrm>
            <a:off x="9778688" y="3931633"/>
            <a:ext cx="2121308" cy="216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underfitting e overfitt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5" t="4458" r="34715" b="41752"/>
          <a:stretch/>
        </p:blipFill>
        <p:spPr bwMode="auto">
          <a:xfrm>
            <a:off x="8054465" y="952271"/>
            <a:ext cx="2258183" cy="216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8308957" y="46850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/>
              <a:t>Generalização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554476" y="34290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err="1"/>
              <a:t>Overfitting</a:t>
            </a:r>
            <a:endParaRPr lang="pt-BR" sz="18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0092984" y="341260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err="1"/>
              <a:t>Underfitting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2202784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dirty="0"/>
              <a:t>Divisão dos Dados para Treinamento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29668" y="3546227"/>
            <a:ext cx="6424233" cy="2418475"/>
          </a:xfrm>
        </p:spPr>
        <p:txBody>
          <a:bodyPr>
            <a:noAutofit/>
          </a:bodyPr>
          <a:lstStyle/>
          <a:p>
            <a:pPr algn="l"/>
            <a:r>
              <a:rPr lang="pt-BR" sz="1400" b="1" dirty="0"/>
              <a:t>Treinamento: </a:t>
            </a:r>
            <a:r>
              <a:rPr lang="pt-BR" sz="1400" dirty="0"/>
              <a:t>utiliza-se os dados para </a:t>
            </a:r>
            <a:r>
              <a:rPr lang="pt-BR" sz="1400" b="1" dirty="0"/>
              <a:t>ensinar</a:t>
            </a:r>
            <a:r>
              <a:rPr lang="pt-BR" sz="1400" dirty="0"/>
              <a:t> a rede os padrões existentes.</a:t>
            </a:r>
            <a:br>
              <a:rPr lang="pt-BR" sz="1400" dirty="0"/>
            </a:br>
            <a:endParaRPr lang="pt-BR" sz="1400" b="1" dirty="0"/>
          </a:p>
          <a:p>
            <a:pPr algn="l"/>
            <a:r>
              <a:rPr lang="pt-BR" sz="1400" b="1" dirty="0"/>
              <a:t>Validação: </a:t>
            </a:r>
            <a:r>
              <a:rPr lang="pt-BR" sz="1400" dirty="0"/>
              <a:t>utilizado </a:t>
            </a:r>
            <a:r>
              <a:rPr lang="pt-BR" sz="1400" b="1" dirty="0"/>
              <a:t>APENAS </a:t>
            </a:r>
            <a:r>
              <a:rPr lang="pt-BR" sz="1400" dirty="0"/>
              <a:t>para avaliar o desempenho da rede </a:t>
            </a:r>
            <a:r>
              <a:rPr lang="pt-BR" sz="1400" b="1" dirty="0"/>
              <a:t>DURANTE </a:t>
            </a:r>
            <a:r>
              <a:rPr lang="pt-BR" sz="1400" dirty="0"/>
              <a:t>o treinamento em dados não treinados (</a:t>
            </a:r>
            <a:r>
              <a:rPr lang="pt-BR" sz="1400" b="1" dirty="0"/>
              <a:t>Generalização).</a:t>
            </a:r>
            <a:br>
              <a:rPr lang="pt-BR" sz="1400" b="1" dirty="0"/>
            </a:br>
            <a:endParaRPr lang="pt-BR" sz="1400" b="1" dirty="0"/>
          </a:p>
          <a:p>
            <a:pPr algn="l"/>
            <a:r>
              <a:rPr lang="pt-BR" sz="1400" b="1" dirty="0"/>
              <a:t>Teste: simula uma situação real</a:t>
            </a:r>
            <a:r>
              <a:rPr lang="pt-BR" sz="1400" dirty="0"/>
              <a:t>, em que a rede seria utilizada como uma ferramenta de tomada de decisão.</a:t>
            </a:r>
            <a:endParaRPr lang="pt-BR" sz="1200" b="1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58</a:t>
            </a:fld>
            <a:endParaRPr lang="pt-BR"/>
          </a:p>
        </p:txBody>
      </p:sp>
      <p:pic>
        <p:nvPicPr>
          <p:cNvPr id="2052" name="Picture 4" descr="Resultado de imagem para training validation te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6"/>
          <a:stretch/>
        </p:blipFill>
        <p:spPr bwMode="auto">
          <a:xfrm>
            <a:off x="271243" y="1646940"/>
            <a:ext cx="6648450" cy="1634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7501278" y="5567957"/>
            <a:ext cx="4155608" cy="524800"/>
          </a:xfrm>
          <a:prstGeom prst="rect">
            <a:avLst/>
          </a:prstGeom>
        </p:spPr>
        <p:txBody>
          <a:bodyPr vert="horz" lIns="45720" tIns="22860" rIns="45720" bIns="22860" rtlCol="0">
            <a:noAutofit/>
          </a:bodyPr>
          <a:lstStyle>
            <a:lvl1pPr marL="457200" indent="-457200" algn="just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just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just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just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just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/>
              <a:t>Critério de parada: </a:t>
            </a:r>
            <a:r>
              <a:rPr lang="pt-BR" sz="1400" dirty="0"/>
              <a:t>aumento do erro no conjunto de validação.</a:t>
            </a:r>
            <a:endParaRPr lang="pt-BR" sz="1200" b="1" dirty="0"/>
          </a:p>
        </p:txBody>
      </p:sp>
      <p:pic>
        <p:nvPicPr>
          <p:cNvPr id="2054" name="Picture 6" descr="Resultado de imagem para validation test err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t="6330" r="7485"/>
          <a:stretch/>
        </p:blipFill>
        <p:spPr bwMode="auto">
          <a:xfrm>
            <a:off x="7239294" y="1646940"/>
            <a:ext cx="4679577" cy="3732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213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altLang="pt-BR" sz="3300" b="1" dirty="0" err="1"/>
              <a:t>Classificação</a:t>
            </a:r>
            <a:r>
              <a:rPr altLang="pt-BR" sz="3300" b="1" dirty="0"/>
              <a:t> de Novos Exemplos</a:t>
            </a:r>
          </a:p>
        </p:txBody>
      </p:sp>
      <p:sp>
        <p:nvSpPr>
          <p:cNvPr id="86" name="Espaço Reservado para Conteúdo 2"/>
          <p:cNvSpPr>
            <a:spLocks noGrp="1" noChangeArrowheads="1"/>
          </p:cNvSpPr>
          <p:nvPr>
            <p:ph type="body" idx="1"/>
          </p:nvPr>
        </p:nvSpPr>
        <p:spPr>
          <a:xfrm>
            <a:off x="415600" y="1958433"/>
            <a:ext cx="11360800" cy="1052353"/>
          </a:xfrm>
        </p:spPr>
        <p:txBody>
          <a:bodyPr>
            <a:norm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sz="2200" dirty="0"/>
              <a:t>Após ser treinado, o sistema computacional </a:t>
            </a:r>
            <a:r>
              <a:rPr lang="pt-BR" altLang="pt-BR" sz="2200" b="1" dirty="0"/>
              <a:t>recebe uma observação sem classe</a:t>
            </a:r>
            <a:r>
              <a:rPr lang="pt-BR" altLang="pt-BR" sz="2200" dirty="0"/>
              <a:t> e estima a classificação para esse exemplo.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pt-BR" altLang="pt-BR" sz="22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  <p:grpSp>
        <p:nvGrpSpPr>
          <p:cNvPr id="8" name="Agrupar 7"/>
          <p:cNvGrpSpPr/>
          <p:nvPr/>
        </p:nvGrpSpPr>
        <p:grpSpPr>
          <a:xfrm>
            <a:off x="1716734" y="3280735"/>
            <a:ext cx="8758532" cy="1536555"/>
            <a:chOff x="3979718" y="8700655"/>
            <a:chExt cx="17517064" cy="3073110"/>
          </a:xfrm>
        </p:grpSpPr>
        <p:pic>
          <p:nvPicPr>
            <p:cNvPr id="1030" name="Picture 6" descr="Resultado de imagem para flor iris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86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718" y="8700655"/>
              <a:ext cx="4097482" cy="30731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 para a Direita 5"/>
            <p:cNvSpPr/>
            <p:nvPr/>
          </p:nvSpPr>
          <p:spPr>
            <a:xfrm>
              <a:off x="8977745" y="9994894"/>
              <a:ext cx="9784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1032" name="Picture 8" descr="Resultado de imagem para machine learning robot&quot;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5" r="28095"/>
            <a:stretch/>
          </p:blipFill>
          <p:spPr bwMode="auto">
            <a:xfrm>
              <a:off x="11249890" y="8808460"/>
              <a:ext cx="3325091" cy="2857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Seta para a Direita 91"/>
            <p:cNvSpPr/>
            <p:nvPr/>
          </p:nvSpPr>
          <p:spPr>
            <a:xfrm>
              <a:off x="15817596" y="9994894"/>
              <a:ext cx="978408" cy="48463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17049408" y="9360047"/>
              <a:ext cx="4447374" cy="1846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700" b="1" dirty="0"/>
                <a:t>Subespécie:</a:t>
              </a:r>
              <a:br>
                <a:rPr lang="pt-BR" sz="2700" dirty="0"/>
              </a:br>
              <a:r>
                <a:rPr lang="pt-BR" sz="2700" b="1" dirty="0" err="1"/>
                <a:t>Setosa</a:t>
              </a:r>
              <a:endParaRPr lang="pt-BR" sz="2700" b="1" dirty="0"/>
            </a:p>
          </p:txBody>
        </p:sp>
      </p:grpSp>
      <p:sp>
        <p:nvSpPr>
          <p:cNvPr id="13" name="Retângulo 12"/>
          <p:cNvSpPr/>
          <p:nvPr/>
        </p:nvSpPr>
        <p:spPr>
          <a:xfrm>
            <a:off x="416370" y="5133406"/>
            <a:ext cx="116118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pt-BR" altLang="pt-BR" sz="2200" dirty="0">
                <a:latin typeface="+mn-lt"/>
              </a:rPr>
              <a:t>As classificações são utilizadas para as </a:t>
            </a:r>
            <a:r>
              <a:rPr lang="pt-BR" altLang="pt-BR" sz="2200" b="1" dirty="0">
                <a:latin typeface="+mn-lt"/>
              </a:rPr>
              <a:t>tomadas de decisões</a:t>
            </a:r>
            <a:r>
              <a:rPr lang="pt-BR" altLang="pt-BR" sz="2200" dirty="0">
                <a:latin typeface="+mn-lt"/>
              </a:rPr>
              <a:t> de acordo com os requisitos da empresa/usuário.</a:t>
            </a:r>
          </a:p>
        </p:txBody>
      </p:sp>
    </p:spTree>
    <p:extLst>
      <p:ext uri="{BB962C8B-B14F-4D97-AF65-F5344CB8AC3E}">
        <p14:creationId xmlns:p14="http://schemas.microsoft.com/office/powerpoint/2010/main" val="391850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300" b="1" dirty="0"/>
              <a:t>Crescimento Contínuo de Dados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26838" r="38080" b="37867"/>
          <a:stretch/>
        </p:blipFill>
        <p:spPr>
          <a:xfrm>
            <a:off x="115599" y="2003609"/>
            <a:ext cx="5958434" cy="19094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391" t="37500" r="34979" b="34191"/>
          <a:stretch/>
        </p:blipFill>
        <p:spPr>
          <a:xfrm>
            <a:off x="6184829" y="2205315"/>
            <a:ext cx="5926489" cy="1506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9005" t="47795" r="38701" b="18750"/>
          <a:stretch/>
        </p:blipFill>
        <p:spPr>
          <a:xfrm>
            <a:off x="223175" y="4080314"/>
            <a:ext cx="5495711" cy="1976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/>
          <a:srcRect l="9212" t="30515" r="37667" b="44853"/>
          <a:stretch/>
        </p:blipFill>
        <p:spPr>
          <a:xfrm>
            <a:off x="5916706" y="4267631"/>
            <a:ext cx="6145305" cy="1602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1844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/>
          <p:cNvSpPr>
            <a:spLocks noGrp="1" noChangeArrowheads="1"/>
          </p:cNvSpPr>
          <p:nvPr>
            <p:ph type="title"/>
          </p:nvPr>
        </p:nvSpPr>
        <p:spPr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altLang="pt-BR" sz="3300" b="1" dirty="0" err="1"/>
              <a:t>Classificação</a:t>
            </a:r>
            <a:r>
              <a:rPr altLang="pt-BR" sz="3300" b="1" dirty="0"/>
              <a:t> de Novos Exemplos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3341B4E3-3A5A-4961-B927-AB7D821C712D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  <p:grpSp>
        <p:nvGrpSpPr>
          <p:cNvPr id="23564" name="Agrupar 23563"/>
          <p:cNvGrpSpPr/>
          <p:nvPr/>
        </p:nvGrpSpPr>
        <p:grpSpPr>
          <a:xfrm>
            <a:off x="231409" y="2391022"/>
            <a:ext cx="2740521" cy="2454315"/>
            <a:chOff x="-40576" y="3519069"/>
            <a:chExt cx="6710221" cy="7051737"/>
          </a:xfrm>
        </p:grpSpPr>
        <p:grpSp>
          <p:nvGrpSpPr>
            <p:cNvPr id="23552" name="Agrupar 23551"/>
            <p:cNvGrpSpPr/>
            <p:nvPr/>
          </p:nvGrpSpPr>
          <p:grpSpPr>
            <a:xfrm>
              <a:off x="332425" y="5690952"/>
              <a:ext cx="4890990" cy="4879854"/>
              <a:chOff x="2056894" y="5724334"/>
              <a:chExt cx="5728641" cy="5276175"/>
            </a:xfrm>
          </p:grpSpPr>
          <p:grpSp>
            <p:nvGrpSpPr>
              <p:cNvPr id="9" name="Agrupar 8"/>
              <p:cNvGrpSpPr/>
              <p:nvPr/>
            </p:nvGrpSpPr>
            <p:grpSpPr>
              <a:xfrm>
                <a:off x="2056894" y="5724334"/>
                <a:ext cx="5728641" cy="5153892"/>
                <a:chOff x="1884218" y="5846618"/>
                <a:chExt cx="5728641" cy="5153892"/>
              </a:xfrm>
            </p:grpSpPr>
            <p:cxnSp>
              <p:nvCxnSpPr>
                <p:cNvPr id="4" name="Conector de Seta Reta 3"/>
                <p:cNvCxnSpPr/>
                <p:nvPr/>
              </p:nvCxnSpPr>
              <p:spPr>
                <a:xfrm flipV="1">
                  <a:off x="1884218" y="5846618"/>
                  <a:ext cx="0" cy="515389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ector de Seta Reta 9"/>
                <p:cNvCxnSpPr/>
                <p:nvPr/>
              </p:nvCxnSpPr>
              <p:spPr>
                <a:xfrm flipV="1">
                  <a:off x="1884218" y="10992379"/>
                  <a:ext cx="5728641" cy="813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Elipse 10"/>
              <p:cNvSpPr/>
              <p:nvPr/>
            </p:nvSpPr>
            <p:spPr>
              <a:xfrm>
                <a:off x="3574473" y="7733245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17" name="Elipse 16"/>
              <p:cNvSpPr/>
              <p:nvPr/>
            </p:nvSpPr>
            <p:spPr>
              <a:xfrm>
                <a:off x="2812473" y="6830291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4627418" y="7248336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5043054" y="6470361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5673433" y="7221831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5299362" y="8333509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22" name="Elipse 21"/>
              <p:cNvSpPr/>
              <p:nvPr/>
            </p:nvSpPr>
            <p:spPr>
              <a:xfrm>
                <a:off x="6478011" y="7733245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23" name="Elipse 22"/>
              <p:cNvSpPr/>
              <p:nvPr/>
            </p:nvSpPr>
            <p:spPr>
              <a:xfrm>
                <a:off x="3546764" y="6456218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12" name="Multiplicar 11"/>
              <p:cNvSpPr/>
              <p:nvPr/>
            </p:nvSpPr>
            <p:spPr>
              <a:xfrm>
                <a:off x="2521528" y="9124423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25" name="Multiplicar 24"/>
              <p:cNvSpPr/>
              <p:nvPr/>
            </p:nvSpPr>
            <p:spPr>
              <a:xfrm>
                <a:off x="3782291" y="9535992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26" name="Multiplicar 25"/>
              <p:cNvSpPr/>
              <p:nvPr/>
            </p:nvSpPr>
            <p:spPr>
              <a:xfrm>
                <a:off x="2223149" y="8125239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27" name="Multiplicar 26"/>
              <p:cNvSpPr/>
              <p:nvPr/>
            </p:nvSpPr>
            <p:spPr>
              <a:xfrm>
                <a:off x="2090306" y="10177368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28" name="Multiplicar 27"/>
              <p:cNvSpPr/>
              <p:nvPr/>
            </p:nvSpPr>
            <p:spPr>
              <a:xfrm>
                <a:off x="5027468" y="9955694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29" name="Multiplicar 28"/>
              <p:cNvSpPr/>
              <p:nvPr/>
            </p:nvSpPr>
            <p:spPr>
              <a:xfrm>
                <a:off x="3311236" y="8779263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30" name="Multiplicar 29"/>
              <p:cNvSpPr/>
              <p:nvPr/>
            </p:nvSpPr>
            <p:spPr>
              <a:xfrm>
                <a:off x="2128659" y="7307820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31" name="Multiplicar 30"/>
              <p:cNvSpPr/>
              <p:nvPr/>
            </p:nvSpPr>
            <p:spPr>
              <a:xfrm>
                <a:off x="4447311" y="7889710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32" name="Multiplicar 31"/>
              <p:cNvSpPr/>
              <p:nvPr/>
            </p:nvSpPr>
            <p:spPr>
              <a:xfrm>
                <a:off x="5727627" y="8434104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33" name="Multiplicar 32"/>
              <p:cNvSpPr/>
              <p:nvPr/>
            </p:nvSpPr>
            <p:spPr>
              <a:xfrm>
                <a:off x="4810989" y="9249574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4999040" y="8883170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35" name="Elipse 34"/>
              <p:cNvSpPr/>
              <p:nvPr/>
            </p:nvSpPr>
            <p:spPr>
              <a:xfrm>
                <a:off x="3176154" y="5755359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36" name="Elipse 35"/>
              <p:cNvSpPr/>
              <p:nvPr/>
            </p:nvSpPr>
            <p:spPr>
              <a:xfrm>
                <a:off x="4583404" y="5846618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37" name="Elipse 36"/>
              <p:cNvSpPr/>
              <p:nvPr/>
            </p:nvSpPr>
            <p:spPr>
              <a:xfrm>
                <a:off x="6478011" y="6819220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38" name="Elipse 37"/>
              <p:cNvSpPr/>
              <p:nvPr/>
            </p:nvSpPr>
            <p:spPr>
              <a:xfrm>
                <a:off x="4246418" y="8575963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</p:grpSp>
        <p:sp>
          <p:nvSpPr>
            <p:cNvPr id="118" name="Espaço Reservado para Conteúdo 2"/>
            <p:cNvSpPr txBox="1">
              <a:spLocks noChangeArrowheads="1"/>
            </p:cNvSpPr>
            <p:nvPr/>
          </p:nvSpPr>
          <p:spPr bwMode="auto">
            <a:xfrm>
              <a:off x="-40576" y="3519069"/>
              <a:ext cx="6710221" cy="933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13716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22860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32004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41148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45720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50292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54864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59436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pt-BR" altLang="pt-BR" sz="1800" i="1" dirty="0"/>
                <a:t>1) Dados de treinamento.</a:t>
              </a:r>
            </a:p>
          </p:txBody>
        </p:sp>
      </p:grpSp>
      <p:grpSp>
        <p:nvGrpSpPr>
          <p:cNvPr id="23565" name="Agrupar 23564"/>
          <p:cNvGrpSpPr/>
          <p:nvPr/>
        </p:nvGrpSpPr>
        <p:grpSpPr>
          <a:xfrm>
            <a:off x="2830682" y="2387152"/>
            <a:ext cx="3133023" cy="2453946"/>
            <a:chOff x="5037844" y="3520133"/>
            <a:chExt cx="7671267" cy="7050673"/>
          </a:xfrm>
        </p:grpSpPr>
        <p:grpSp>
          <p:nvGrpSpPr>
            <p:cNvPr id="23558" name="Agrupar 23557"/>
            <p:cNvGrpSpPr/>
            <p:nvPr/>
          </p:nvGrpSpPr>
          <p:grpSpPr>
            <a:xfrm>
              <a:off x="6307170" y="5394006"/>
              <a:ext cx="4890990" cy="5176800"/>
              <a:chOff x="8733634" y="5708073"/>
              <a:chExt cx="5728641" cy="5597236"/>
            </a:xfrm>
          </p:grpSpPr>
          <p:grpSp>
            <p:nvGrpSpPr>
              <p:cNvPr id="44" name="Agrupar 43"/>
              <p:cNvGrpSpPr/>
              <p:nvPr/>
            </p:nvGrpSpPr>
            <p:grpSpPr>
              <a:xfrm>
                <a:off x="8733634" y="6029134"/>
                <a:ext cx="5728641" cy="5276175"/>
                <a:chOff x="2056894" y="5724334"/>
                <a:chExt cx="5728641" cy="5276175"/>
              </a:xfrm>
            </p:grpSpPr>
            <p:grpSp>
              <p:nvGrpSpPr>
                <p:cNvPr id="45" name="Agrupar 44"/>
                <p:cNvGrpSpPr/>
                <p:nvPr/>
              </p:nvGrpSpPr>
              <p:grpSpPr>
                <a:xfrm>
                  <a:off x="2056894" y="5724334"/>
                  <a:ext cx="5728641" cy="5153892"/>
                  <a:chOff x="1884218" y="5846618"/>
                  <a:chExt cx="5728641" cy="5153892"/>
                </a:xfrm>
              </p:grpSpPr>
              <p:cxnSp>
                <p:nvCxnSpPr>
                  <p:cNvPr id="69" name="Conector de Seta Reta 68"/>
                  <p:cNvCxnSpPr/>
                  <p:nvPr/>
                </p:nvCxnSpPr>
                <p:spPr>
                  <a:xfrm flipV="1">
                    <a:off x="1884218" y="5846618"/>
                    <a:ext cx="0" cy="5153891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onector de Seta Reta 69"/>
                  <p:cNvCxnSpPr/>
                  <p:nvPr/>
                </p:nvCxnSpPr>
                <p:spPr>
                  <a:xfrm flipV="1">
                    <a:off x="1884218" y="10992379"/>
                    <a:ext cx="5728641" cy="8131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6" name="Elipse 45"/>
                <p:cNvSpPr/>
                <p:nvPr/>
              </p:nvSpPr>
              <p:spPr>
                <a:xfrm>
                  <a:off x="3574473" y="7733245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47" name="Elipse 46"/>
                <p:cNvSpPr/>
                <p:nvPr/>
              </p:nvSpPr>
              <p:spPr>
                <a:xfrm>
                  <a:off x="2812473" y="6830291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48" name="Elipse 47"/>
                <p:cNvSpPr/>
                <p:nvPr/>
              </p:nvSpPr>
              <p:spPr>
                <a:xfrm>
                  <a:off x="4627418" y="7248336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49" name="Elipse 48"/>
                <p:cNvSpPr/>
                <p:nvPr/>
              </p:nvSpPr>
              <p:spPr>
                <a:xfrm>
                  <a:off x="5043054" y="6470361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0" name="Elipse 49"/>
                <p:cNvSpPr/>
                <p:nvPr/>
              </p:nvSpPr>
              <p:spPr>
                <a:xfrm>
                  <a:off x="5673433" y="7221831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1" name="Elipse 50"/>
                <p:cNvSpPr/>
                <p:nvPr/>
              </p:nvSpPr>
              <p:spPr>
                <a:xfrm>
                  <a:off x="5299362" y="8333509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2" name="Elipse 51"/>
                <p:cNvSpPr/>
                <p:nvPr/>
              </p:nvSpPr>
              <p:spPr>
                <a:xfrm>
                  <a:off x="6478011" y="7733245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3" name="Elipse 52"/>
                <p:cNvSpPr/>
                <p:nvPr/>
              </p:nvSpPr>
              <p:spPr>
                <a:xfrm>
                  <a:off x="3546764" y="6456218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4" name="Multiplicar 53"/>
                <p:cNvSpPr/>
                <p:nvPr/>
              </p:nvSpPr>
              <p:spPr>
                <a:xfrm>
                  <a:off x="2521528" y="9124423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5" name="Multiplicar 54"/>
                <p:cNvSpPr/>
                <p:nvPr/>
              </p:nvSpPr>
              <p:spPr>
                <a:xfrm>
                  <a:off x="3782291" y="9535992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6" name="Multiplicar 55"/>
                <p:cNvSpPr/>
                <p:nvPr/>
              </p:nvSpPr>
              <p:spPr>
                <a:xfrm>
                  <a:off x="2223149" y="8125239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7" name="Multiplicar 56"/>
                <p:cNvSpPr/>
                <p:nvPr/>
              </p:nvSpPr>
              <p:spPr>
                <a:xfrm>
                  <a:off x="2090306" y="10177368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8" name="Multiplicar 57"/>
                <p:cNvSpPr/>
                <p:nvPr/>
              </p:nvSpPr>
              <p:spPr>
                <a:xfrm>
                  <a:off x="5027468" y="9955694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59" name="Multiplicar 58"/>
                <p:cNvSpPr/>
                <p:nvPr/>
              </p:nvSpPr>
              <p:spPr>
                <a:xfrm>
                  <a:off x="3311236" y="8779263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60" name="Multiplicar 59"/>
                <p:cNvSpPr/>
                <p:nvPr/>
              </p:nvSpPr>
              <p:spPr>
                <a:xfrm>
                  <a:off x="2128659" y="7307820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61" name="Multiplicar 60"/>
                <p:cNvSpPr/>
                <p:nvPr/>
              </p:nvSpPr>
              <p:spPr>
                <a:xfrm>
                  <a:off x="4447311" y="7889710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62" name="Multiplicar 61"/>
                <p:cNvSpPr/>
                <p:nvPr/>
              </p:nvSpPr>
              <p:spPr>
                <a:xfrm>
                  <a:off x="5727627" y="8434104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63" name="Multiplicar 62"/>
                <p:cNvSpPr/>
                <p:nvPr/>
              </p:nvSpPr>
              <p:spPr>
                <a:xfrm>
                  <a:off x="4810989" y="9249574"/>
                  <a:ext cx="862444" cy="82314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64" name="Elipse 63"/>
                <p:cNvSpPr/>
                <p:nvPr/>
              </p:nvSpPr>
              <p:spPr>
                <a:xfrm>
                  <a:off x="4999040" y="8883170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65" name="Elipse 64"/>
                <p:cNvSpPr/>
                <p:nvPr/>
              </p:nvSpPr>
              <p:spPr>
                <a:xfrm>
                  <a:off x="3176154" y="5755359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66" name="Elipse 65"/>
                <p:cNvSpPr/>
                <p:nvPr/>
              </p:nvSpPr>
              <p:spPr>
                <a:xfrm>
                  <a:off x="4583404" y="5846618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67" name="Elipse 66"/>
                <p:cNvSpPr/>
                <p:nvPr/>
              </p:nvSpPr>
              <p:spPr>
                <a:xfrm>
                  <a:off x="6478011" y="6819220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  <p:sp>
              <p:nvSpPr>
                <p:cNvPr id="68" name="Elipse 67"/>
                <p:cNvSpPr/>
                <p:nvPr/>
              </p:nvSpPr>
              <p:spPr>
                <a:xfrm>
                  <a:off x="4246418" y="8575963"/>
                  <a:ext cx="415636" cy="471055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/>
                </a:p>
              </p:txBody>
            </p:sp>
          </p:grpSp>
          <p:sp>
            <p:nvSpPr>
              <p:cNvPr id="23557" name="Forma Livre 23556"/>
              <p:cNvSpPr/>
              <p:nvPr/>
            </p:nvSpPr>
            <p:spPr>
              <a:xfrm>
                <a:off x="9337031" y="5708073"/>
                <a:ext cx="4889385" cy="4100945"/>
              </a:xfrm>
              <a:custGeom>
                <a:avLst/>
                <a:gdLst>
                  <a:gd name="connsiteX0" fmla="*/ 527405 w 5709005"/>
                  <a:gd name="connsiteY0" fmla="*/ 0 h 4100945"/>
                  <a:gd name="connsiteX1" fmla="*/ 416569 w 5709005"/>
                  <a:gd name="connsiteY1" fmla="*/ 166254 h 4100945"/>
                  <a:gd name="connsiteX2" fmla="*/ 361151 w 5709005"/>
                  <a:gd name="connsiteY2" fmla="*/ 332509 h 4100945"/>
                  <a:gd name="connsiteX3" fmla="*/ 305733 w 5709005"/>
                  <a:gd name="connsiteY3" fmla="*/ 498764 h 4100945"/>
                  <a:gd name="connsiteX4" fmla="*/ 278023 w 5709005"/>
                  <a:gd name="connsiteY4" fmla="*/ 581891 h 4100945"/>
                  <a:gd name="connsiteX5" fmla="*/ 222605 w 5709005"/>
                  <a:gd name="connsiteY5" fmla="*/ 665018 h 4100945"/>
                  <a:gd name="connsiteX6" fmla="*/ 194896 w 5709005"/>
                  <a:gd name="connsiteY6" fmla="*/ 748145 h 4100945"/>
                  <a:gd name="connsiteX7" fmla="*/ 139478 w 5709005"/>
                  <a:gd name="connsiteY7" fmla="*/ 942109 h 4100945"/>
                  <a:gd name="connsiteX8" fmla="*/ 84060 w 5709005"/>
                  <a:gd name="connsiteY8" fmla="*/ 1025236 h 4100945"/>
                  <a:gd name="connsiteX9" fmla="*/ 56351 w 5709005"/>
                  <a:gd name="connsiteY9" fmla="*/ 1274618 h 4100945"/>
                  <a:gd name="connsiteX10" fmla="*/ 933 w 5709005"/>
                  <a:gd name="connsiteY10" fmla="*/ 1413164 h 4100945"/>
                  <a:gd name="connsiteX11" fmla="*/ 56351 w 5709005"/>
                  <a:gd name="connsiteY11" fmla="*/ 2022764 h 4100945"/>
                  <a:gd name="connsiteX12" fmla="*/ 84060 w 5709005"/>
                  <a:gd name="connsiteY12" fmla="*/ 2105891 h 4100945"/>
                  <a:gd name="connsiteX13" fmla="*/ 111769 w 5709005"/>
                  <a:gd name="connsiteY13" fmla="*/ 2216727 h 4100945"/>
                  <a:gd name="connsiteX14" fmla="*/ 222605 w 5709005"/>
                  <a:gd name="connsiteY14" fmla="*/ 2382982 h 4100945"/>
                  <a:gd name="connsiteX15" fmla="*/ 333442 w 5709005"/>
                  <a:gd name="connsiteY15" fmla="*/ 2604654 h 4100945"/>
                  <a:gd name="connsiteX16" fmla="*/ 361151 w 5709005"/>
                  <a:gd name="connsiteY16" fmla="*/ 2687782 h 4100945"/>
                  <a:gd name="connsiteX17" fmla="*/ 555114 w 5709005"/>
                  <a:gd name="connsiteY17" fmla="*/ 2937164 h 4100945"/>
                  <a:gd name="connsiteX18" fmla="*/ 638242 w 5709005"/>
                  <a:gd name="connsiteY18" fmla="*/ 3075709 h 4100945"/>
                  <a:gd name="connsiteX19" fmla="*/ 721369 w 5709005"/>
                  <a:gd name="connsiteY19" fmla="*/ 3186545 h 4100945"/>
                  <a:gd name="connsiteX20" fmla="*/ 887623 w 5709005"/>
                  <a:gd name="connsiteY20" fmla="*/ 3325091 h 4100945"/>
                  <a:gd name="connsiteX21" fmla="*/ 1026169 w 5709005"/>
                  <a:gd name="connsiteY21" fmla="*/ 3463636 h 4100945"/>
                  <a:gd name="connsiteX22" fmla="*/ 1109296 w 5709005"/>
                  <a:gd name="connsiteY22" fmla="*/ 3546764 h 4100945"/>
                  <a:gd name="connsiteX23" fmla="*/ 1275551 w 5709005"/>
                  <a:gd name="connsiteY23" fmla="*/ 3602182 h 4100945"/>
                  <a:gd name="connsiteX24" fmla="*/ 1469514 w 5709005"/>
                  <a:gd name="connsiteY24" fmla="*/ 3685309 h 4100945"/>
                  <a:gd name="connsiteX25" fmla="*/ 1635769 w 5709005"/>
                  <a:gd name="connsiteY25" fmla="*/ 3740727 h 4100945"/>
                  <a:gd name="connsiteX26" fmla="*/ 1718896 w 5709005"/>
                  <a:gd name="connsiteY26" fmla="*/ 3796145 h 4100945"/>
                  <a:gd name="connsiteX27" fmla="*/ 1774314 w 5709005"/>
                  <a:gd name="connsiteY27" fmla="*/ 3851564 h 4100945"/>
                  <a:gd name="connsiteX28" fmla="*/ 2023696 w 5709005"/>
                  <a:gd name="connsiteY28" fmla="*/ 3934691 h 4100945"/>
                  <a:gd name="connsiteX29" fmla="*/ 2106823 w 5709005"/>
                  <a:gd name="connsiteY29" fmla="*/ 3962400 h 4100945"/>
                  <a:gd name="connsiteX30" fmla="*/ 2273078 w 5709005"/>
                  <a:gd name="connsiteY30" fmla="*/ 4017818 h 4100945"/>
                  <a:gd name="connsiteX31" fmla="*/ 2467042 w 5709005"/>
                  <a:gd name="connsiteY31" fmla="*/ 4100945 h 4100945"/>
                  <a:gd name="connsiteX32" fmla="*/ 2965805 w 5709005"/>
                  <a:gd name="connsiteY32" fmla="*/ 4073236 h 4100945"/>
                  <a:gd name="connsiteX33" fmla="*/ 3159769 w 5709005"/>
                  <a:gd name="connsiteY33" fmla="*/ 4045527 h 4100945"/>
                  <a:gd name="connsiteX34" fmla="*/ 3769369 w 5709005"/>
                  <a:gd name="connsiteY34" fmla="*/ 4017818 h 4100945"/>
                  <a:gd name="connsiteX35" fmla="*/ 3852496 w 5709005"/>
                  <a:gd name="connsiteY35" fmla="*/ 3990109 h 4100945"/>
                  <a:gd name="connsiteX36" fmla="*/ 3991042 w 5709005"/>
                  <a:gd name="connsiteY36" fmla="*/ 3851564 h 4100945"/>
                  <a:gd name="connsiteX37" fmla="*/ 4046460 w 5709005"/>
                  <a:gd name="connsiteY37" fmla="*/ 3796145 h 4100945"/>
                  <a:gd name="connsiteX38" fmla="*/ 4212714 w 5709005"/>
                  <a:gd name="connsiteY38" fmla="*/ 3713018 h 4100945"/>
                  <a:gd name="connsiteX39" fmla="*/ 4378969 w 5709005"/>
                  <a:gd name="connsiteY39" fmla="*/ 3574473 h 4100945"/>
                  <a:gd name="connsiteX40" fmla="*/ 4545223 w 5709005"/>
                  <a:gd name="connsiteY40" fmla="*/ 3435927 h 4100945"/>
                  <a:gd name="connsiteX41" fmla="*/ 4656060 w 5709005"/>
                  <a:gd name="connsiteY41" fmla="*/ 3408218 h 4100945"/>
                  <a:gd name="connsiteX42" fmla="*/ 4850023 w 5709005"/>
                  <a:gd name="connsiteY42" fmla="*/ 3297382 h 4100945"/>
                  <a:gd name="connsiteX43" fmla="*/ 4933151 w 5709005"/>
                  <a:gd name="connsiteY43" fmla="*/ 3241964 h 4100945"/>
                  <a:gd name="connsiteX44" fmla="*/ 5043987 w 5709005"/>
                  <a:gd name="connsiteY44" fmla="*/ 3186545 h 4100945"/>
                  <a:gd name="connsiteX45" fmla="*/ 5237951 w 5709005"/>
                  <a:gd name="connsiteY45" fmla="*/ 3131127 h 4100945"/>
                  <a:gd name="connsiteX46" fmla="*/ 5348787 w 5709005"/>
                  <a:gd name="connsiteY46" fmla="*/ 3075709 h 4100945"/>
                  <a:gd name="connsiteX47" fmla="*/ 5404205 w 5709005"/>
                  <a:gd name="connsiteY47" fmla="*/ 2992582 h 4100945"/>
                  <a:gd name="connsiteX48" fmla="*/ 5487333 w 5709005"/>
                  <a:gd name="connsiteY48" fmla="*/ 2937164 h 4100945"/>
                  <a:gd name="connsiteX49" fmla="*/ 5653587 w 5709005"/>
                  <a:gd name="connsiteY49" fmla="*/ 2604654 h 4100945"/>
                  <a:gd name="connsiteX50" fmla="*/ 5681296 w 5709005"/>
                  <a:gd name="connsiteY50" fmla="*/ 2493818 h 4100945"/>
                  <a:gd name="connsiteX51" fmla="*/ 5709005 w 5709005"/>
                  <a:gd name="connsiteY51" fmla="*/ 2410691 h 4100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709005" h="4100945">
                    <a:moveTo>
                      <a:pt x="527405" y="0"/>
                    </a:moveTo>
                    <a:cubicBezTo>
                      <a:pt x="490460" y="55418"/>
                      <a:pt x="446355" y="106681"/>
                      <a:pt x="416569" y="166254"/>
                    </a:cubicBezTo>
                    <a:cubicBezTo>
                      <a:pt x="390445" y="218503"/>
                      <a:pt x="379624" y="277091"/>
                      <a:pt x="361151" y="332509"/>
                    </a:cubicBezTo>
                    <a:lnTo>
                      <a:pt x="305733" y="498764"/>
                    </a:lnTo>
                    <a:cubicBezTo>
                      <a:pt x="296497" y="526473"/>
                      <a:pt x="294225" y="557589"/>
                      <a:pt x="278023" y="581891"/>
                    </a:cubicBezTo>
                    <a:cubicBezTo>
                      <a:pt x="259550" y="609600"/>
                      <a:pt x="237498" y="635232"/>
                      <a:pt x="222605" y="665018"/>
                    </a:cubicBezTo>
                    <a:cubicBezTo>
                      <a:pt x="209543" y="691142"/>
                      <a:pt x="202920" y="720061"/>
                      <a:pt x="194896" y="748145"/>
                    </a:cubicBezTo>
                    <a:cubicBezTo>
                      <a:pt x="183058" y="789577"/>
                      <a:pt x="161624" y="897817"/>
                      <a:pt x="139478" y="942109"/>
                    </a:cubicBezTo>
                    <a:cubicBezTo>
                      <a:pt x="124585" y="971895"/>
                      <a:pt x="102533" y="997527"/>
                      <a:pt x="84060" y="1025236"/>
                    </a:cubicBezTo>
                    <a:cubicBezTo>
                      <a:pt x="74824" y="1108363"/>
                      <a:pt x="73876" y="1192836"/>
                      <a:pt x="56351" y="1274618"/>
                    </a:cubicBezTo>
                    <a:cubicBezTo>
                      <a:pt x="45929" y="1323253"/>
                      <a:pt x="3299" y="1363481"/>
                      <a:pt x="933" y="1413164"/>
                    </a:cubicBezTo>
                    <a:cubicBezTo>
                      <a:pt x="-5074" y="1539313"/>
                      <a:pt x="18422" y="1852084"/>
                      <a:pt x="56351" y="2022764"/>
                    </a:cubicBezTo>
                    <a:cubicBezTo>
                      <a:pt x="62687" y="2051276"/>
                      <a:pt x="76036" y="2077807"/>
                      <a:pt x="84060" y="2105891"/>
                    </a:cubicBezTo>
                    <a:cubicBezTo>
                      <a:pt x="94522" y="2142508"/>
                      <a:pt x="94738" y="2182665"/>
                      <a:pt x="111769" y="2216727"/>
                    </a:cubicBezTo>
                    <a:cubicBezTo>
                      <a:pt x="141555" y="2276300"/>
                      <a:pt x="201543" y="2319795"/>
                      <a:pt x="222605" y="2382982"/>
                    </a:cubicBezTo>
                    <a:cubicBezTo>
                      <a:pt x="286284" y="2574020"/>
                      <a:pt x="236716" y="2507930"/>
                      <a:pt x="333442" y="2604654"/>
                    </a:cubicBezTo>
                    <a:cubicBezTo>
                      <a:pt x="342678" y="2632363"/>
                      <a:pt x="346966" y="2662249"/>
                      <a:pt x="361151" y="2687782"/>
                    </a:cubicBezTo>
                    <a:cubicBezTo>
                      <a:pt x="444008" y="2836924"/>
                      <a:pt x="454142" y="2836191"/>
                      <a:pt x="555114" y="2937164"/>
                    </a:cubicBezTo>
                    <a:cubicBezTo>
                      <a:pt x="600535" y="3073426"/>
                      <a:pt x="553717" y="2974280"/>
                      <a:pt x="638242" y="3075709"/>
                    </a:cubicBezTo>
                    <a:cubicBezTo>
                      <a:pt x="667807" y="3111187"/>
                      <a:pt x="688714" y="3153890"/>
                      <a:pt x="721369" y="3186545"/>
                    </a:cubicBezTo>
                    <a:cubicBezTo>
                      <a:pt x="939338" y="3404516"/>
                      <a:pt x="660646" y="3052721"/>
                      <a:pt x="887623" y="3325091"/>
                    </a:cubicBezTo>
                    <a:cubicBezTo>
                      <a:pt x="1072355" y="3546768"/>
                      <a:pt x="804494" y="3278905"/>
                      <a:pt x="1026169" y="3463636"/>
                    </a:cubicBezTo>
                    <a:cubicBezTo>
                      <a:pt x="1056273" y="3488723"/>
                      <a:pt x="1075041" y="3527733"/>
                      <a:pt x="1109296" y="3546764"/>
                    </a:cubicBezTo>
                    <a:cubicBezTo>
                      <a:pt x="1160361" y="3575133"/>
                      <a:pt x="1220133" y="3583709"/>
                      <a:pt x="1275551" y="3602182"/>
                    </a:cubicBezTo>
                    <a:cubicBezTo>
                      <a:pt x="1543133" y="3691376"/>
                      <a:pt x="1127113" y="3548349"/>
                      <a:pt x="1469514" y="3685309"/>
                    </a:cubicBezTo>
                    <a:cubicBezTo>
                      <a:pt x="1523752" y="3707004"/>
                      <a:pt x="1587164" y="3708324"/>
                      <a:pt x="1635769" y="3740727"/>
                    </a:cubicBezTo>
                    <a:cubicBezTo>
                      <a:pt x="1663478" y="3759200"/>
                      <a:pt x="1692892" y="3775341"/>
                      <a:pt x="1718896" y="3796145"/>
                    </a:cubicBezTo>
                    <a:cubicBezTo>
                      <a:pt x="1739296" y="3812465"/>
                      <a:pt x="1750531" y="3840754"/>
                      <a:pt x="1774314" y="3851564"/>
                    </a:cubicBezTo>
                    <a:cubicBezTo>
                      <a:pt x="1854084" y="3887823"/>
                      <a:pt x="1940569" y="3906982"/>
                      <a:pt x="2023696" y="3934691"/>
                    </a:cubicBezTo>
                    <a:lnTo>
                      <a:pt x="2106823" y="3962400"/>
                    </a:lnTo>
                    <a:cubicBezTo>
                      <a:pt x="2106824" y="3962400"/>
                      <a:pt x="2273077" y="4017817"/>
                      <a:pt x="2273078" y="4017818"/>
                    </a:cubicBezTo>
                    <a:cubicBezTo>
                      <a:pt x="2387892" y="4094360"/>
                      <a:pt x="2323897" y="4065159"/>
                      <a:pt x="2467042" y="4100945"/>
                    </a:cubicBezTo>
                    <a:cubicBezTo>
                      <a:pt x="2633296" y="4091709"/>
                      <a:pt x="2799825" y="4086514"/>
                      <a:pt x="2965805" y="4073236"/>
                    </a:cubicBezTo>
                    <a:cubicBezTo>
                      <a:pt x="3030908" y="4068028"/>
                      <a:pt x="3094613" y="4050021"/>
                      <a:pt x="3159769" y="4045527"/>
                    </a:cubicBezTo>
                    <a:cubicBezTo>
                      <a:pt x="3362697" y="4031532"/>
                      <a:pt x="3566169" y="4027054"/>
                      <a:pt x="3769369" y="4017818"/>
                    </a:cubicBezTo>
                    <a:cubicBezTo>
                      <a:pt x="3797078" y="4008582"/>
                      <a:pt x="3829130" y="4007634"/>
                      <a:pt x="3852496" y="3990109"/>
                    </a:cubicBezTo>
                    <a:cubicBezTo>
                      <a:pt x="3904745" y="3950923"/>
                      <a:pt x="3944860" y="3897746"/>
                      <a:pt x="3991042" y="3851564"/>
                    </a:cubicBezTo>
                    <a:cubicBezTo>
                      <a:pt x="4009515" y="3833091"/>
                      <a:pt x="4024723" y="3810636"/>
                      <a:pt x="4046460" y="3796145"/>
                    </a:cubicBezTo>
                    <a:cubicBezTo>
                      <a:pt x="4153889" y="3724525"/>
                      <a:pt x="4097994" y="3751258"/>
                      <a:pt x="4212714" y="3713018"/>
                    </a:cubicBezTo>
                    <a:cubicBezTo>
                      <a:pt x="4338058" y="3587677"/>
                      <a:pt x="4181351" y="3739156"/>
                      <a:pt x="4378969" y="3574473"/>
                    </a:cubicBezTo>
                    <a:cubicBezTo>
                      <a:pt x="4455190" y="3510955"/>
                      <a:pt x="4434438" y="3491319"/>
                      <a:pt x="4545223" y="3435927"/>
                    </a:cubicBezTo>
                    <a:cubicBezTo>
                      <a:pt x="4579285" y="3418896"/>
                      <a:pt x="4619114" y="3417454"/>
                      <a:pt x="4656060" y="3408218"/>
                    </a:cubicBezTo>
                    <a:cubicBezTo>
                      <a:pt x="4813979" y="3250299"/>
                      <a:pt x="4654655" y="3381111"/>
                      <a:pt x="4850023" y="3297382"/>
                    </a:cubicBezTo>
                    <a:cubicBezTo>
                      <a:pt x="4880633" y="3284264"/>
                      <a:pt x="4904236" y="3258487"/>
                      <a:pt x="4933151" y="3241964"/>
                    </a:cubicBezTo>
                    <a:cubicBezTo>
                      <a:pt x="4969015" y="3221470"/>
                      <a:pt x="5006021" y="3202817"/>
                      <a:pt x="5043987" y="3186545"/>
                    </a:cubicBezTo>
                    <a:cubicBezTo>
                      <a:pt x="5099639" y="3162694"/>
                      <a:pt x="5181708" y="3145188"/>
                      <a:pt x="5237951" y="3131127"/>
                    </a:cubicBezTo>
                    <a:cubicBezTo>
                      <a:pt x="5274896" y="3112654"/>
                      <a:pt x="5317055" y="3102153"/>
                      <a:pt x="5348787" y="3075709"/>
                    </a:cubicBezTo>
                    <a:cubicBezTo>
                      <a:pt x="5374370" y="3054390"/>
                      <a:pt x="5380657" y="3016130"/>
                      <a:pt x="5404205" y="2992582"/>
                    </a:cubicBezTo>
                    <a:cubicBezTo>
                      <a:pt x="5427753" y="2969034"/>
                      <a:pt x="5459624" y="2955637"/>
                      <a:pt x="5487333" y="2937164"/>
                    </a:cubicBezTo>
                    <a:cubicBezTo>
                      <a:pt x="5595693" y="2774624"/>
                      <a:pt x="5607699" y="2788208"/>
                      <a:pt x="5653587" y="2604654"/>
                    </a:cubicBezTo>
                    <a:cubicBezTo>
                      <a:pt x="5662823" y="2567709"/>
                      <a:pt x="5670834" y="2530435"/>
                      <a:pt x="5681296" y="2493818"/>
                    </a:cubicBezTo>
                    <a:cubicBezTo>
                      <a:pt x="5689320" y="2465734"/>
                      <a:pt x="5709005" y="2410691"/>
                      <a:pt x="5709005" y="2410691"/>
                    </a:cubicBezTo>
                  </a:path>
                </a:pathLst>
              </a:cu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</p:grpSp>
        <p:sp>
          <p:nvSpPr>
            <p:cNvPr id="119" name="Espaço Reservado para Conteúdo 2"/>
            <p:cNvSpPr txBox="1">
              <a:spLocks noChangeArrowheads="1"/>
            </p:cNvSpPr>
            <p:nvPr/>
          </p:nvSpPr>
          <p:spPr bwMode="auto">
            <a:xfrm>
              <a:off x="5037844" y="3520133"/>
              <a:ext cx="7671267" cy="1062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13716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22860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32004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41148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45720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50292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54864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59436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pt-BR" altLang="pt-BR" sz="1800" i="1" dirty="0"/>
                <a:t>2) Aprendizado sobre os dados.</a:t>
              </a:r>
            </a:p>
          </p:txBody>
        </p:sp>
      </p:grpSp>
      <p:grpSp>
        <p:nvGrpSpPr>
          <p:cNvPr id="23566" name="Agrupar 23565"/>
          <p:cNvGrpSpPr/>
          <p:nvPr/>
        </p:nvGrpSpPr>
        <p:grpSpPr>
          <a:xfrm>
            <a:off x="5920865" y="2385401"/>
            <a:ext cx="3321715" cy="2455697"/>
            <a:chOff x="11144230" y="3515102"/>
            <a:chExt cx="8133285" cy="7055704"/>
          </a:xfrm>
        </p:grpSpPr>
        <p:grpSp>
          <p:nvGrpSpPr>
            <p:cNvPr id="23562" name="Agrupar 23561"/>
            <p:cNvGrpSpPr/>
            <p:nvPr/>
          </p:nvGrpSpPr>
          <p:grpSpPr>
            <a:xfrm>
              <a:off x="12608485" y="5507106"/>
              <a:ext cx="4890990" cy="5063700"/>
              <a:chOff x="13065041" y="5807461"/>
              <a:chExt cx="5728641" cy="5474953"/>
            </a:xfrm>
          </p:grpSpPr>
          <p:grpSp>
            <p:nvGrpSpPr>
              <p:cNvPr id="23560" name="Agrupar 23559"/>
              <p:cNvGrpSpPr/>
              <p:nvPr/>
            </p:nvGrpSpPr>
            <p:grpSpPr>
              <a:xfrm>
                <a:off x="13065041" y="5807461"/>
                <a:ext cx="5728641" cy="5474953"/>
                <a:chOff x="13065041" y="5807461"/>
                <a:chExt cx="5728641" cy="5474953"/>
              </a:xfrm>
            </p:grpSpPr>
            <p:grpSp>
              <p:nvGrpSpPr>
                <p:cNvPr id="77" name="Agrupar 76"/>
                <p:cNvGrpSpPr/>
                <p:nvPr/>
              </p:nvGrpSpPr>
              <p:grpSpPr>
                <a:xfrm>
                  <a:off x="13065041" y="6128522"/>
                  <a:ext cx="5728641" cy="5153892"/>
                  <a:chOff x="1884218" y="5846618"/>
                  <a:chExt cx="5728641" cy="5153892"/>
                </a:xfrm>
              </p:grpSpPr>
              <p:cxnSp>
                <p:nvCxnSpPr>
                  <p:cNvPr id="101" name="Conector de Seta Reta 100"/>
                  <p:cNvCxnSpPr/>
                  <p:nvPr/>
                </p:nvCxnSpPr>
                <p:spPr>
                  <a:xfrm flipV="1">
                    <a:off x="1884218" y="5846618"/>
                    <a:ext cx="0" cy="5153891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Conector de Seta Reta 101"/>
                  <p:cNvCxnSpPr/>
                  <p:nvPr/>
                </p:nvCxnSpPr>
                <p:spPr>
                  <a:xfrm flipV="1">
                    <a:off x="1884218" y="10992379"/>
                    <a:ext cx="5728641" cy="8131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3" name="Forma Livre 102"/>
                <p:cNvSpPr/>
                <p:nvPr/>
              </p:nvSpPr>
              <p:spPr>
                <a:xfrm>
                  <a:off x="13668438" y="5807461"/>
                  <a:ext cx="4889385" cy="4100945"/>
                </a:xfrm>
                <a:custGeom>
                  <a:avLst/>
                  <a:gdLst>
                    <a:gd name="connsiteX0" fmla="*/ 527405 w 5709005"/>
                    <a:gd name="connsiteY0" fmla="*/ 0 h 4100945"/>
                    <a:gd name="connsiteX1" fmla="*/ 416569 w 5709005"/>
                    <a:gd name="connsiteY1" fmla="*/ 166254 h 4100945"/>
                    <a:gd name="connsiteX2" fmla="*/ 361151 w 5709005"/>
                    <a:gd name="connsiteY2" fmla="*/ 332509 h 4100945"/>
                    <a:gd name="connsiteX3" fmla="*/ 305733 w 5709005"/>
                    <a:gd name="connsiteY3" fmla="*/ 498764 h 4100945"/>
                    <a:gd name="connsiteX4" fmla="*/ 278023 w 5709005"/>
                    <a:gd name="connsiteY4" fmla="*/ 581891 h 4100945"/>
                    <a:gd name="connsiteX5" fmla="*/ 222605 w 5709005"/>
                    <a:gd name="connsiteY5" fmla="*/ 665018 h 4100945"/>
                    <a:gd name="connsiteX6" fmla="*/ 194896 w 5709005"/>
                    <a:gd name="connsiteY6" fmla="*/ 748145 h 4100945"/>
                    <a:gd name="connsiteX7" fmla="*/ 139478 w 5709005"/>
                    <a:gd name="connsiteY7" fmla="*/ 942109 h 4100945"/>
                    <a:gd name="connsiteX8" fmla="*/ 84060 w 5709005"/>
                    <a:gd name="connsiteY8" fmla="*/ 1025236 h 4100945"/>
                    <a:gd name="connsiteX9" fmla="*/ 56351 w 5709005"/>
                    <a:gd name="connsiteY9" fmla="*/ 1274618 h 4100945"/>
                    <a:gd name="connsiteX10" fmla="*/ 933 w 5709005"/>
                    <a:gd name="connsiteY10" fmla="*/ 1413164 h 4100945"/>
                    <a:gd name="connsiteX11" fmla="*/ 56351 w 5709005"/>
                    <a:gd name="connsiteY11" fmla="*/ 2022764 h 4100945"/>
                    <a:gd name="connsiteX12" fmla="*/ 84060 w 5709005"/>
                    <a:gd name="connsiteY12" fmla="*/ 2105891 h 4100945"/>
                    <a:gd name="connsiteX13" fmla="*/ 111769 w 5709005"/>
                    <a:gd name="connsiteY13" fmla="*/ 2216727 h 4100945"/>
                    <a:gd name="connsiteX14" fmla="*/ 222605 w 5709005"/>
                    <a:gd name="connsiteY14" fmla="*/ 2382982 h 4100945"/>
                    <a:gd name="connsiteX15" fmla="*/ 333442 w 5709005"/>
                    <a:gd name="connsiteY15" fmla="*/ 2604654 h 4100945"/>
                    <a:gd name="connsiteX16" fmla="*/ 361151 w 5709005"/>
                    <a:gd name="connsiteY16" fmla="*/ 2687782 h 4100945"/>
                    <a:gd name="connsiteX17" fmla="*/ 555114 w 5709005"/>
                    <a:gd name="connsiteY17" fmla="*/ 2937164 h 4100945"/>
                    <a:gd name="connsiteX18" fmla="*/ 638242 w 5709005"/>
                    <a:gd name="connsiteY18" fmla="*/ 3075709 h 4100945"/>
                    <a:gd name="connsiteX19" fmla="*/ 721369 w 5709005"/>
                    <a:gd name="connsiteY19" fmla="*/ 3186545 h 4100945"/>
                    <a:gd name="connsiteX20" fmla="*/ 887623 w 5709005"/>
                    <a:gd name="connsiteY20" fmla="*/ 3325091 h 4100945"/>
                    <a:gd name="connsiteX21" fmla="*/ 1026169 w 5709005"/>
                    <a:gd name="connsiteY21" fmla="*/ 3463636 h 4100945"/>
                    <a:gd name="connsiteX22" fmla="*/ 1109296 w 5709005"/>
                    <a:gd name="connsiteY22" fmla="*/ 3546764 h 4100945"/>
                    <a:gd name="connsiteX23" fmla="*/ 1275551 w 5709005"/>
                    <a:gd name="connsiteY23" fmla="*/ 3602182 h 4100945"/>
                    <a:gd name="connsiteX24" fmla="*/ 1469514 w 5709005"/>
                    <a:gd name="connsiteY24" fmla="*/ 3685309 h 4100945"/>
                    <a:gd name="connsiteX25" fmla="*/ 1635769 w 5709005"/>
                    <a:gd name="connsiteY25" fmla="*/ 3740727 h 4100945"/>
                    <a:gd name="connsiteX26" fmla="*/ 1718896 w 5709005"/>
                    <a:gd name="connsiteY26" fmla="*/ 3796145 h 4100945"/>
                    <a:gd name="connsiteX27" fmla="*/ 1774314 w 5709005"/>
                    <a:gd name="connsiteY27" fmla="*/ 3851564 h 4100945"/>
                    <a:gd name="connsiteX28" fmla="*/ 2023696 w 5709005"/>
                    <a:gd name="connsiteY28" fmla="*/ 3934691 h 4100945"/>
                    <a:gd name="connsiteX29" fmla="*/ 2106823 w 5709005"/>
                    <a:gd name="connsiteY29" fmla="*/ 3962400 h 4100945"/>
                    <a:gd name="connsiteX30" fmla="*/ 2273078 w 5709005"/>
                    <a:gd name="connsiteY30" fmla="*/ 4017818 h 4100945"/>
                    <a:gd name="connsiteX31" fmla="*/ 2467042 w 5709005"/>
                    <a:gd name="connsiteY31" fmla="*/ 4100945 h 4100945"/>
                    <a:gd name="connsiteX32" fmla="*/ 2965805 w 5709005"/>
                    <a:gd name="connsiteY32" fmla="*/ 4073236 h 4100945"/>
                    <a:gd name="connsiteX33" fmla="*/ 3159769 w 5709005"/>
                    <a:gd name="connsiteY33" fmla="*/ 4045527 h 4100945"/>
                    <a:gd name="connsiteX34" fmla="*/ 3769369 w 5709005"/>
                    <a:gd name="connsiteY34" fmla="*/ 4017818 h 4100945"/>
                    <a:gd name="connsiteX35" fmla="*/ 3852496 w 5709005"/>
                    <a:gd name="connsiteY35" fmla="*/ 3990109 h 4100945"/>
                    <a:gd name="connsiteX36" fmla="*/ 3991042 w 5709005"/>
                    <a:gd name="connsiteY36" fmla="*/ 3851564 h 4100945"/>
                    <a:gd name="connsiteX37" fmla="*/ 4046460 w 5709005"/>
                    <a:gd name="connsiteY37" fmla="*/ 3796145 h 4100945"/>
                    <a:gd name="connsiteX38" fmla="*/ 4212714 w 5709005"/>
                    <a:gd name="connsiteY38" fmla="*/ 3713018 h 4100945"/>
                    <a:gd name="connsiteX39" fmla="*/ 4378969 w 5709005"/>
                    <a:gd name="connsiteY39" fmla="*/ 3574473 h 4100945"/>
                    <a:gd name="connsiteX40" fmla="*/ 4545223 w 5709005"/>
                    <a:gd name="connsiteY40" fmla="*/ 3435927 h 4100945"/>
                    <a:gd name="connsiteX41" fmla="*/ 4656060 w 5709005"/>
                    <a:gd name="connsiteY41" fmla="*/ 3408218 h 4100945"/>
                    <a:gd name="connsiteX42" fmla="*/ 4850023 w 5709005"/>
                    <a:gd name="connsiteY42" fmla="*/ 3297382 h 4100945"/>
                    <a:gd name="connsiteX43" fmla="*/ 4933151 w 5709005"/>
                    <a:gd name="connsiteY43" fmla="*/ 3241964 h 4100945"/>
                    <a:gd name="connsiteX44" fmla="*/ 5043987 w 5709005"/>
                    <a:gd name="connsiteY44" fmla="*/ 3186545 h 4100945"/>
                    <a:gd name="connsiteX45" fmla="*/ 5237951 w 5709005"/>
                    <a:gd name="connsiteY45" fmla="*/ 3131127 h 4100945"/>
                    <a:gd name="connsiteX46" fmla="*/ 5348787 w 5709005"/>
                    <a:gd name="connsiteY46" fmla="*/ 3075709 h 4100945"/>
                    <a:gd name="connsiteX47" fmla="*/ 5404205 w 5709005"/>
                    <a:gd name="connsiteY47" fmla="*/ 2992582 h 4100945"/>
                    <a:gd name="connsiteX48" fmla="*/ 5487333 w 5709005"/>
                    <a:gd name="connsiteY48" fmla="*/ 2937164 h 4100945"/>
                    <a:gd name="connsiteX49" fmla="*/ 5653587 w 5709005"/>
                    <a:gd name="connsiteY49" fmla="*/ 2604654 h 4100945"/>
                    <a:gd name="connsiteX50" fmla="*/ 5681296 w 5709005"/>
                    <a:gd name="connsiteY50" fmla="*/ 2493818 h 4100945"/>
                    <a:gd name="connsiteX51" fmla="*/ 5709005 w 5709005"/>
                    <a:gd name="connsiteY51" fmla="*/ 2410691 h 4100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5709005" h="4100945">
                      <a:moveTo>
                        <a:pt x="527405" y="0"/>
                      </a:moveTo>
                      <a:cubicBezTo>
                        <a:pt x="490460" y="55418"/>
                        <a:pt x="446355" y="106681"/>
                        <a:pt x="416569" y="166254"/>
                      </a:cubicBezTo>
                      <a:cubicBezTo>
                        <a:pt x="390445" y="218503"/>
                        <a:pt x="379624" y="277091"/>
                        <a:pt x="361151" y="332509"/>
                      </a:cubicBezTo>
                      <a:lnTo>
                        <a:pt x="305733" y="498764"/>
                      </a:lnTo>
                      <a:cubicBezTo>
                        <a:pt x="296497" y="526473"/>
                        <a:pt x="294225" y="557589"/>
                        <a:pt x="278023" y="581891"/>
                      </a:cubicBezTo>
                      <a:cubicBezTo>
                        <a:pt x="259550" y="609600"/>
                        <a:pt x="237498" y="635232"/>
                        <a:pt x="222605" y="665018"/>
                      </a:cubicBezTo>
                      <a:cubicBezTo>
                        <a:pt x="209543" y="691142"/>
                        <a:pt x="202920" y="720061"/>
                        <a:pt x="194896" y="748145"/>
                      </a:cubicBezTo>
                      <a:cubicBezTo>
                        <a:pt x="183058" y="789577"/>
                        <a:pt x="161624" y="897817"/>
                        <a:pt x="139478" y="942109"/>
                      </a:cubicBezTo>
                      <a:cubicBezTo>
                        <a:pt x="124585" y="971895"/>
                        <a:pt x="102533" y="997527"/>
                        <a:pt x="84060" y="1025236"/>
                      </a:cubicBezTo>
                      <a:cubicBezTo>
                        <a:pt x="74824" y="1108363"/>
                        <a:pt x="73876" y="1192836"/>
                        <a:pt x="56351" y="1274618"/>
                      </a:cubicBezTo>
                      <a:cubicBezTo>
                        <a:pt x="45929" y="1323253"/>
                        <a:pt x="3299" y="1363481"/>
                        <a:pt x="933" y="1413164"/>
                      </a:cubicBezTo>
                      <a:cubicBezTo>
                        <a:pt x="-5074" y="1539313"/>
                        <a:pt x="18422" y="1852084"/>
                        <a:pt x="56351" y="2022764"/>
                      </a:cubicBezTo>
                      <a:cubicBezTo>
                        <a:pt x="62687" y="2051276"/>
                        <a:pt x="76036" y="2077807"/>
                        <a:pt x="84060" y="2105891"/>
                      </a:cubicBezTo>
                      <a:cubicBezTo>
                        <a:pt x="94522" y="2142508"/>
                        <a:pt x="94738" y="2182665"/>
                        <a:pt x="111769" y="2216727"/>
                      </a:cubicBezTo>
                      <a:cubicBezTo>
                        <a:pt x="141555" y="2276300"/>
                        <a:pt x="201543" y="2319795"/>
                        <a:pt x="222605" y="2382982"/>
                      </a:cubicBezTo>
                      <a:cubicBezTo>
                        <a:pt x="286284" y="2574020"/>
                        <a:pt x="236716" y="2507930"/>
                        <a:pt x="333442" y="2604654"/>
                      </a:cubicBezTo>
                      <a:cubicBezTo>
                        <a:pt x="342678" y="2632363"/>
                        <a:pt x="346966" y="2662249"/>
                        <a:pt x="361151" y="2687782"/>
                      </a:cubicBezTo>
                      <a:cubicBezTo>
                        <a:pt x="444008" y="2836924"/>
                        <a:pt x="454142" y="2836191"/>
                        <a:pt x="555114" y="2937164"/>
                      </a:cubicBezTo>
                      <a:cubicBezTo>
                        <a:pt x="600535" y="3073426"/>
                        <a:pt x="553717" y="2974280"/>
                        <a:pt x="638242" y="3075709"/>
                      </a:cubicBezTo>
                      <a:cubicBezTo>
                        <a:pt x="667807" y="3111187"/>
                        <a:pt x="688714" y="3153890"/>
                        <a:pt x="721369" y="3186545"/>
                      </a:cubicBezTo>
                      <a:cubicBezTo>
                        <a:pt x="939338" y="3404516"/>
                        <a:pt x="660646" y="3052721"/>
                        <a:pt x="887623" y="3325091"/>
                      </a:cubicBezTo>
                      <a:cubicBezTo>
                        <a:pt x="1072355" y="3546768"/>
                        <a:pt x="804494" y="3278905"/>
                        <a:pt x="1026169" y="3463636"/>
                      </a:cubicBezTo>
                      <a:cubicBezTo>
                        <a:pt x="1056273" y="3488723"/>
                        <a:pt x="1075041" y="3527733"/>
                        <a:pt x="1109296" y="3546764"/>
                      </a:cubicBezTo>
                      <a:cubicBezTo>
                        <a:pt x="1160361" y="3575133"/>
                        <a:pt x="1220133" y="3583709"/>
                        <a:pt x="1275551" y="3602182"/>
                      </a:cubicBezTo>
                      <a:cubicBezTo>
                        <a:pt x="1543133" y="3691376"/>
                        <a:pt x="1127113" y="3548349"/>
                        <a:pt x="1469514" y="3685309"/>
                      </a:cubicBezTo>
                      <a:cubicBezTo>
                        <a:pt x="1523752" y="3707004"/>
                        <a:pt x="1587164" y="3708324"/>
                        <a:pt x="1635769" y="3740727"/>
                      </a:cubicBezTo>
                      <a:cubicBezTo>
                        <a:pt x="1663478" y="3759200"/>
                        <a:pt x="1692892" y="3775341"/>
                        <a:pt x="1718896" y="3796145"/>
                      </a:cubicBezTo>
                      <a:cubicBezTo>
                        <a:pt x="1739296" y="3812465"/>
                        <a:pt x="1750531" y="3840754"/>
                        <a:pt x="1774314" y="3851564"/>
                      </a:cubicBezTo>
                      <a:cubicBezTo>
                        <a:pt x="1854084" y="3887823"/>
                        <a:pt x="1940569" y="3906982"/>
                        <a:pt x="2023696" y="3934691"/>
                      </a:cubicBezTo>
                      <a:lnTo>
                        <a:pt x="2106823" y="3962400"/>
                      </a:lnTo>
                      <a:cubicBezTo>
                        <a:pt x="2106824" y="3962400"/>
                        <a:pt x="2273077" y="4017817"/>
                        <a:pt x="2273078" y="4017818"/>
                      </a:cubicBezTo>
                      <a:cubicBezTo>
                        <a:pt x="2387892" y="4094360"/>
                        <a:pt x="2323897" y="4065159"/>
                        <a:pt x="2467042" y="4100945"/>
                      </a:cubicBezTo>
                      <a:cubicBezTo>
                        <a:pt x="2633296" y="4091709"/>
                        <a:pt x="2799825" y="4086514"/>
                        <a:pt x="2965805" y="4073236"/>
                      </a:cubicBezTo>
                      <a:cubicBezTo>
                        <a:pt x="3030908" y="4068028"/>
                        <a:pt x="3094613" y="4050021"/>
                        <a:pt x="3159769" y="4045527"/>
                      </a:cubicBezTo>
                      <a:cubicBezTo>
                        <a:pt x="3362697" y="4031532"/>
                        <a:pt x="3566169" y="4027054"/>
                        <a:pt x="3769369" y="4017818"/>
                      </a:cubicBezTo>
                      <a:cubicBezTo>
                        <a:pt x="3797078" y="4008582"/>
                        <a:pt x="3829130" y="4007634"/>
                        <a:pt x="3852496" y="3990109"/>
                      </a:cubicBezTo>
                      <a:cubicBezTo>
                        <a:pt x="3904745" y="3950923"/>
                        <a:pt x="3944860" y="3897746"/>
                        <a:pt x="3991042" y="3851564"/>
                      </a:cubicBezTo>
                      <a:cubicBezTo>
                        <a:pt x="4009515" y="3833091"/>
                        <a:pt x="4024723" y="3810636"/>
                        <a:pt x="4046460" y="3796145"/>
                      </a:cubicBezTo>
                      <a:cubicBezTo>
                        <a:pt x="4153889" y="3724525"/>
                        <a:pt x="4097994" y="3751258"/>
                        <a:pt x="4212714" y="3713018"/>
                      </a:cubicBezTo>
                      <a:cubicBezTo>
                        <a:pt x="4338058" y="3587677"/>
                        <a:pt x="4181351" y="3739156"/>
                        <a:pt x="4378969" y="3574473"/>
                      </a:cubicBezTo>
                      <a:cubicBezTo>
                        <a:pt x="4455190" y="3510955"/>
                        <a:pt x="4434438" y="3491319"/>
                        <a:pt x="4545223" y="3435927"/>
                      </a:cubicBezTo>
                      <a:cubicBezTo>
                        <a:pt x="4579285" y="3418896"/>
                        <a:pt x="4619114" y="3417454"/>
                        <a:pt x="4656060" y="3408218"/>
                      </a:cubicBezTo>
                      <a:cubicBezTo>
                        <a:pt x="4813979" y="3250299"/>
                        <a:pt x="4654655" y="3381111"/>
                        <a:pt x="4850023" y="3297382"/>
                      </a:cubicBezTo>
                      <a:cubicBezTo>
                        <a:pt x="4880633" y="3284264"/>
                        <a:pt x="4904236" y="3258487"/>
                        <a:pt x="4933151" y="3241964"/>
                      </a:cubicBezTo>
                      <a:cubicBezTo>
                        <a:pt x="4969015" y="3221470"/>
                        <a:pt x="5006021" y="3202817"/>
                        <a:pt x="5043987" y="3186545"/>
                      </a:cubicBezTo>
                      <a:cubicBezTo>
                        <a:pt x="5099639" y="3162694"/>
                        <a:pt x="5181708" y="3145188"/>
                        <a:pt x="5237951" y="3131127"/>
                      </a:cubicBezTo>
                      <a:cubicBezTo>
                        <a:pt x="5274896" y="3112654"/>
                        <a:pt x="5317055" y="3102153"/>
                        <a:pt x="5348787" y="3075709"/>
                      </a:cubicBezTo>
                      <a:cubicBezTo>
                        <a:pt x="5374370" y="3054390"/>
                        <a:pt x="5380657" y="3016130"/>
                        <a:pt x="5404205" y="2992582"/>
                      </a:cubicBezTo>
                      <a:cubicBezTo>
                        <a:pt x="5427753" y="2969034"/>
                        <a:pt x="5459624" y="2955637"/>
                        <a:pt x="5487333" y="2937164"/>
                      </a:cubicBezTo>
                      <a:cubicBezTo>
                        <a:pt x="5595693" y="2774624"/>
                        <a:pt x="5607699" y="2788208"/>
                        <a:pt x="5653587" y="2604654"/>
                      </a:cubicBezTo>
                      <a:cubicBezTo>
                        <a:pt x="5662823" y="2567709"/>
                        <a:pt x="5670834" y="2530435"/>
                        <a:pt x="5681296" y="2493818"/>
                      </a:cubicBezTo>
                      <a:cubicBezTo>
                        <a:pt x="5689320" y="2465734"/>
                        <a:pt x="5709005" y="2410691"/>
                        <a:pt x="5709005" y="2410691"/>
                      </a:cubicBezTo>
                    </a:path>
                  </a:pathLst>
                </a:cu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23559" name="CaixaDeTexto 23558"/>
                <p:cNvSpPr txBox="1"/>
                <p:nvPr/>
              </p:nvSpPr>
              <p:spPr>
                <a:xfrm>
                  <a:off x="14741237" y="7788664"/>
                  <a:ext cx="984583" cy="11979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3000" b="1" dirty="0">
                      <a:solidFill>
                        <a:srgbClr val="92D050"/>
                      </a:solidFill>
                    </a:rPr>
                    <a:t>?</a:t>
                  </a:r>
                </a:p>
              </p:txBody>
            </p:sp>
          </p:grpSp>
          <p:sp>
            <p:nvSpPr>
              <p:cNvPr id="113" name="CaixaDeTexto 112"/>
              <p:cNvSpPr txBox="1"/>
              <p:nvPr/>
            </p:nvSpPr>
            <p:spPr>
              <a:xfrm>
                <a:off x="14720583" y="9869682"/>
                <a:ext cx="984583" cy="1197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000" b="1" dirty="0">
                    <a:solidFill>
                      <a:srgbClr val="92D050"/>
                    </a:solidFill>
                  </a:rPr>
                  <a:t>?</a:t>
                </a:r>
              </a:p>
            </p:txBody>
          </p:sp>
        </p:grpSp>
        <p:sp>
          <p:nvSpPr>
            <p:cNvPr id="120" name="Espaço Reservado para Conteúdo 2"/>
            <p:cNvSpPr txBox="1">
              <a:spLocks noChangeArrowheads="1"/>
            </p:cNvSpPr>
            <p:nvPr/>
          </p:nvSpPr>
          <p:spPr bwMode="auto">
            <a:xfrm>
              <a:off x="11144230" y="3515102"/>
              <a:ext cx="8133285" cy="634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13716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22860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32004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41148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45720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50292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54864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59436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pt-BR" altLang="pt-BR" sz="1800" i="1" dirty="0"/>
                <a:t>3) Recebimento de novos dados.</a:t>
              </a:r>
            </a:p>
          </p:txBody>
        </p:sp>
      </p:grpSp>
      <p:grpSp>
        <p:nvGrpSpPr>
          <p:cNvPr id="23567" name="Agrupar 23566"/>
          <p:cNvGrpSpPr/>
          <p:nvPr/>
        </p:nvGrpSpPr>
        <p:grpSpPr>
          <a:xfrm>
            <a:off x="9053888" y="2389999"/>
            <a:ext cx="3321714" cy="2455007"/>
            <a:chOff x="17401114" y="3517083"/>
            <a:chExt cx="8133283" cy="7053723"/>
          </a:xfrm>
        </p:grpSpPr>
        <p:grpSp>
          <p:nvGrpSpPr>
            <p:cNvPr id="23561" name="Agrupar 23560"/>
            <p:cNvGrpSpPr/>
            <p:nvPr/>
          </p:nvGrpSpPr>
          <p:grpSpPr>
            <a:xfrm>
              <a:off x="18615888" y="5507106"/>
              <a:ext cx="4890990" cy="5063700"/>
              <a:chOff x="19335440" y="5868602"/>
              <a:chExt cx="5728641" cy="5474953"/>
            </a:xfrm>
          </p:grpSpPr>
          <p:grpSp>
            <p:nvGrpSpPr>
              <p:cNvPr id="106" name="Agrupar 105"/>
              <p:cNvGrpSpPr/>
              <p:nvPr/>
            </p:nvGrpSpPr>
            <p:grpSpPr>
              <a:xfrm>
                <a:off x="19335440" y="5868602"/>
                <a:ext cx="5728641" cy="5474953"/>
                <a:chOff x="13065041" y="5807461"/>
                <a:chExt cx="5728641" cy="5474953"/>
              </a:xfrm>
            </p:grpSpPr>
            <p:grpSp>
              <p:nvGrpSpPr>
                <p:cNvPr id="107" name="Agrupar 106"/>
                <p:cNvGrpSpPr/>
                <p:nvPr/>
              </p:nvGrpSpPr>
              <p:grpSpPr>
                <a:xfrm>
                  <a:off x="13065041" y="6128522"/>
                  <a:ext cx="5728641" cy="5153892"/>
                  <a:chOff x="1884218" y="5846618"/>
                  <a:chExt cx="5728641" cy="5153892"/>
                </a:xfrm>
              </p:grpSpPr>
              <p:cxnSp>
                <p:nvCxnSpPr>
                  <p:cNvPr id="110" name="Conector de Seta Reta 109"/>
                  <p:cNvCxnSpPr/>
                  <p:nvPr/>
                </p:nvCxnSpPr>
                <p:spPr>
                  <a:xfrm flipV="1">
                    <a:off x="1884218" y="5846618"/>
                    <a:ext cx="0" cy="5153891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Conector de Seta Reta 110"/>
                  <p:cNvCxnSpPr/>
                  <p:nvPr/>
                </p:nvCxnSpPr>
                <p:spPr>
                  <a:xfrm flipV="1">
                    <a:off x="1884218" y="10992379"/>
                    <a:ext cx="5728641" cy="8131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8" name="Forma Livre 107"/>
                <p:cNvSpPr/>
                <p:nvPr/>
              </p:nvSpPr>
              <p:spPr>
                <a:xfrm>
                  <a:off x="13668438" y="5807461"/>
                  <a:ext cx="4889385" cy="4100945"/>
                </a:xfrm>
                <a:custGeom>
                  <a:avLst/>
                  <a:gdLst>
                    <a:gd name="connsiteX0" fmla="*/ 527405 w 5709005"/>
                    <a:gd name="connsiteY0" fmla="*/ 0 h 4100945"/>
                    <a:gd name="connsiteX1" fmla="*/ 416569 w 5709005"/>
                    <a:gd name="connsiteY1" fmla="*/ 166254 h 4100945"/>
                    <a:gd name="connsiteX2" fmla="*/ 361151 w 5709005"/>
                    <a:gd name="connsiteY2" fmla="*/ 332509 h 4100945"/>
                    <a:gd name="connsiteX3" fmla="*/ 305733 w 5709005"/>
                    <a:gd name="connsiteY3" fmla="*/ 498764 h 4100945"/>
                    <a:gd name="connsiteX4" fmla="*/ 278023 w 5709005"/>
                    <a:gd name="connsiteY4" fmla="*/ 581891 h 4100945"/>
                    <a:gd name="connsiteX5" fmla="*/ 222605 w 5709005"/>
                    <a:gd name="connsiteY5" fmla="*/ 665018 h 4100945"/>
                    <a:gd name="connsiteX6" fmla="*/ 194896 w 5709005"/>
                    <a:gd name="connsiteY6" fmla="*/ 748145 h 4100945"/>
                    <a:gd name="connsiteX7" fmla="*/ 139478 w 5709005"/>
                    <a:gd name="connsiteY7" fmla="*/ 942109 h 4100945"/>
                    <a:gd name="connsiteX8" fmla="*/ 84060 w 5709005"/>
                    <a:gd name="connsiteY8" fmla="*/ 1025236 h 4100945"/>
                    <a:gd name="connsiteX9" fmla="*/ 56351 w 5709005"/>
                    <a:gd name="connsiteY9" fmla="*/ 1274618 h 4100945"/>
                    <a:gd name="connsiteX10" fmla="*/ 933 w 5709005"/>
                    <a:gd name="connsiteY10" fmla="*/ 1413164 h 4100945"/>
                    <a:gd name="connsiteX11" fmla="*/ 56351 w 5709005"/>
                    <a:gd name="connsiteY11" fmla="*/ 2022764 h 4100945"/>
                    <a:gd name="connsiteX12" fmla="*/ 84060 w 5709005"/>
                    <a:gd name="connsiteY12" fmla="*/ 2105891 h 4100945"/>
                    <a:gd name="connsiteX13" fmla="*/ 111769 w 5709005"/>
                    <a:gd name="connsiteY13" fmla="*/ 2216727 h 4100945"/>
                    <a:gd name="connsiteX14" fmla="*/ 222605 w 5709005"/>
                    <a:gd name="connsiteY14" fmla="*/ 2382982 h 4100945"/>
                    <a:gd name="connsiteX15" fmla="*/ 333442 w 5709005"/>
                    <a:gd name="connsiteY15" fmla="*/ 2604654 h 4100945"/>
                    <a:gd name="connsiteX16" fmla="*/ 361151 w 5709005"/>
                    <a:gd name="connsiteY16" fmla="*/ 2687782 h 4100945"/>
                    <a:gd name="connsiteX17" fmla="*/ 555114 w 5709005"/>
                    <a:gd name="connsiteY17" fmla="*/ 2937164 h 4100945"/>
                    <a:gd name="connsiteX18" fmla="*/ 638242 w 5709005"/>
                    <a:gd name="connsiteY18" fmla="*/ 3075709 h 4100945"/>
                    <a:gd name="connsiteX19" fmla="*/ 721369 w 5709005"/>
                    <a:gd name="connsiteY19" fmla="*/ 3186545 h 4100945"/>
                    <a:gd name="connsiteX20" fmla="*/ 887623 w 5709005"/>
                    <a:gd name="connsiteY20" fmla="*/ 3325091 h 4100945"/>
                    <a:gd name="connsiteX21" fmla="*/ 1026169 w 5709005"/>
                    <a:gd name="connsiteY21" fmla="*/ 3463636 h 4100945"/>
                    <a:gd name="connsiteX22" fmla="*/ 1109296 w 5709005"/>
                    <a:gd name="connsiteY22" fmla="*/ 3546764 h 4100945"/>
                    <a:gd name="connsiteX23" fmla="*/ 1275551 w 5709005"/>
                    <a:gd name="connsiteY23" fmla="*/ 3602182 h 4100945"/>
                    <a:gd name="connsiteX24" fmla="*/ 1469514 w 5709005"/>
                    <a:gd name="connsiteY24" fmla="*/ 3685309 h 4100945"/>
                    <a:gd name="connsiteX25" fmla="*/ 1635769 w 5709005"/>
                    <a:gd name="connsiteY25" fmla="*/ 3740727 h 4100945"/>
                    <a:gd name="connsiteX26" fmla="*/ 1718896 w 5709005"/>
                    <a:gd name="connsiteY26" fmla="*/ 3796145 h 4100945"/>
                    <a:gd name="connsiteX27" fmla="*/ 1774314 w 5709005"/>
                    <a:gd name="connsiteY27" fmla="*/ 3851564 h 4100945"/>
                    <a:gd name="connsiteX28" fmla="*/ 2023696 w 5709005"/>
                    <a:gd name="connsiteY28" fmla="*/ 3934691 h 4100945"/>
                    <a:gd name="connsiteX29" fmla="*/ 2106823 w 5709005"/>
                    <a:gd name="connsiteY29" fmla="*/ 3962400 h 4100945"/>
                    <a:gd name="connsiteX30" fmla="*/ 2273078 w 5709005"/>
                    <a:gd name="connsiteY30" fmla="*/ 4017818 h 4100945"/>
                    <a:gd name="connsiteX31" fmla="*/ 2467042 w 5709005"/>
                    <a:gd name="connsiteY31" fmla="*/ 4100945 h 4100945"/>
                    <a:gd name="connsiteX32" fmla="*/ 2965805 w 5709005"/>
                    <a:gd name="connsiteY32" fmla="*/ 4073236 h 4100945"/>
                    <a:gd name="connsiteX33" fmla="*/ 3159769 w 5709005"/>
                    <a:gd name="connsiteY33" fmla="*/ 4045527 h 4100945"/>
                    <a:gd name="connsiteX34" fmla="*/ 3769369 w 5709005"/>
                    <a:gd name="connsiteY34" fmla="*/ 4017818 h 4100945"/>
                    <a:gd name="connsiteX35" fmla="*/ 3852496 w 5709005"/>
                    <a:gd name="connsiteY35" fmla="*/ 3990109 h 4100945"/>
                    <a:gd name="connsiteX36" fmla="*/ 3991042 w 5709005"/>
                    <a:gd name="connsiteY36" fmla="*/ 3851564 h 4100945"/>
                    <a:gd name="connsiteX37" fmla="*/ 4046460 w 5709005"/>
                    <a:gd name="connsiteY37" fmla="*/ 3796145 h 4100945"/>
                    <a:gd name="connsiteX38" fmla="*/ 4212714 w 5709005"/>
                    <a:gd name="connsiteY38" fmla="*/ 3713018 h 4100945"/>
                    <a:gd name="connsiteX39" fmla="*/ 4378969 w 5709005"/>
                    <a:gd name="connsiteY39" fmla="*/ 3574473 h 4100945"/>
                    <a:gd name="connsiteX40" fmla="*/ 4545223 w 5709005"/>
                    <a:gd name="connsiteY40" fmla="*/ 3435927 h 4100945"/>
                    <a:gd name="connsiteX41" fmla="*/ 4656060 w 5709005"/>
                    <a:gd name="connsiteY41" fmla="*/ 3408218 h 4100945"/>
                    <a:gd name="connsiteX42" fmla="*/ 4850023 w 5709005"/>
                    <a:gd name="connsiteY42" fmla="*/ 3297382 h 4100945"/>
                    <a:gd name="connsiteX43" fmla="*/ 4933151 w 5709005"/>
                    <a:gd name="connsiteY43" fmla="*/ 3241964 h 4100945"/>
                    <a:gd name="connsiteX44" fmla="*/ 5043987 w 5709005"/>
                    <a:gd name="connsiteY44" fmla="*/ 3186545 h 4100945"/>
                    <a:gd name="connsiteX45" fmla="*/ 5237951 w 5709005"/>
                    <a:gd name="connsiteY45" fmla="*/ 3131127 h 4100945"/>
                    <a:gd name="connsiteX46" fmla="*/ 5348787 w 5709005"/>
                    <a:gd name="connsiteY46" fmla="*/ 3075709 h 4100945"/>
                    <a:gd name="connsiteX47" fmla="*/ 5404205 w 5709005"/>
                    <a:gd name="connsiteY47" fmla="*/ 2992582 h 4100945"/>
                    <a:gd name="connsiteX48" fmla="*/ 5487333 w 5709005"/>
                    <a:gd name="connsiteY48" fmla="*/ 2937164 h 4100945"/>
                    <a:gd name="connsiteX49" fmla="*/ 5653587 w 5709005"/>
                    <a:gd name="connsiteY49" fmla="*/ 2604654 h 4100945"/>
                    <a:gd name="connsiteX50" fmla="*/ 5681296 w 5709005"/>
                    <a:gd name="connsiteY50" fmla="*/ 2493818 h 4100945"/>
                    <a:gd name="connsiteX51" fmla="*/ 5709005 w 5709005"/>
                    <a:gd name="connsiteY51" fmla="*/ 2410691 h 4100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5709005" h="4100945">
                      <a:moveTo>
                        <a:pt x="527405" y="0"/>
                      </a:moveTo>
                      <a:cubicBezTo>
                        <a:pt x="490460" y="55418"/>
                        <a:pt x="446355" y="106681"/>
                        <a:pt x="416569" y="166254"/>
                      </a:cubicBezTo>
                      <a:cubicBezTo>
                        <a:pt x="390445" y="218503"/>
                        <a:pt x="379624" y="277091"/>
                        <a:pt x="361151" y="332509"/>
                      </a:cubicBezTo>
                      <a:lnTo>
                        <a:pt x="305733" y="498764"/>
                      </a:lnTo>
                      <a:cubicBezTo>
                        <a:pt x="296497" y="526473"/>
                        <a:pt x="294225" y="557589"/>
                        <a:pt x="278023" y="581891"/>
                      </a:cubicBezTo>
                      <a:cubicBezTo>
                        <a:pt x="259550" y="609600"/>
                        <a:pt x="237498" y="635232"/>
                        <a:pt x="222605" y="665018"/>
                      </a:cubicBezTo>
                      <a:cubicBezTo>
                        <a:pt x="209543" y="691142"/>
                        <a:pt x="202920" y="720061"/>
                        <a:pt x="194896" y="748145"/>
                      </a:cubicBezTo>
                      <a:cubicBezTo>
                        <a:pt x="183058" y="789577"/>
                        <a:pt x="161624" y="897817"/>
                        <a:pt x="139478" y="942109"/>
                      </a:cubicBezTo>
                      <a:cubicBezTo>
                        <a:pt x="124585" y="971895"/>
                        <a:pt x="102533" y="997527"/>
                        <a:pt x="84060" y="1025236"/>
                      </a:cubicBezTo>
                      <a:cubicBezTo>
                        <a:pt x="74824" y="1108363"/>
                        <a:pt x="73876" y="1192836"/>
                        <a:pt x="56351" y="1274618"/>
                      </a:cubicBezTo>
                      <a:cubicBezTo>
                        <a:pt x="45929" y="1323253"/>
                        <a:pt x="3299" y="1363481"/>
                        <a:pt x="933" y="1413164"/>
                      </a:cubicBezTo>
                      <a:cubicBezTo>
                        <a:pt x="-5074" y="1539313"/>
                        <a:pt x="18422" y="1852084"/>
                        <a:pt x="56351" y="2022764"/>
                      </a:cubicBezTo>
                      <a:cubicBezTo>
                        <a:pt x="62687" y="2051276"/>
                        <a:pt x="76036" y="2077807"/>
                        <a:pt x="84060" y="2105891"/>
                      </a:cubicBezTo>
                      <a:cubicBezTo>
                        <a:pt x="94522" y="2142508"/>
                        <a:pt x="94738" y="2182665"/>
                        <a:pt x="111769" y="2216727"/>
                      </a:cubicBezTo>
                      <a:cubicBezTo>
                        <a:pt x="141555" y="2276300"/>
                        <a:pt x="201543" y="2319795"/>
                        <a:pt x="222605" y="2382982"/>
                      </a:cubicBezTo>
                      <a:cubicBezTo>
                        <a:pt x="286284" y="2574020"/>
                        <a:pt x="236716" y="2507930"/>
                        <a:pt x="333442" y="2604654"/>
                      </a:cubicBezTo>
                      <a:cubicBezTo>
                        <a:pt x="342678" y="2632363"/>
                        <a:pt x="346966" y="2662249"/>
                        <a:pt x="361151" y="2687782"/>
                      </a:cubicBezTo>
                      <a:cubicBezTo>
                        <a:pt x="444008" y="2836924"/>
                        <a:pt x="454142" y="2836191"/>
                        <a:pt x="555114" y="2937164"/>
                      </a:cubicBezTo>
                      <a:cubicBezTo>
                        <a:pt x="600535" y="3073426"/>
                        <a:pt x="553717" y="2974280"/>
                        <a:pt x="638242" y="3075709"/>
                      </a:cubicBezTo>
                      <a:cubicBezTo>
                        <a:pt x="667807" y="3111187"/>
                        <a:pt x="688714" y="3153890"/>
                        <a:pt x="721369" y="3186545"/>
                      </a:cubicBezTo>
                      <a:cubicBezTo>
                        <a:pt x="939338" y="3404516"/>
                        <a:pt x="660646" y="3052721"/>
                        <a:pt x="887623" y="3325091"/>
                      </a:cubicBezTo>
                      <a:cubicBezTo>
                        <a:pt x="1072355" y="3546768"/>
                        <a:pt x="804494" y="3278905"/>
                        <a:pt x="1026169" y="3463636"/>
                      </a:cubicBezTo>
                      <a:cubicBezTo>
                        <a:pt x="1056273" y="3488723"/>
                        <a:pt x="1075041" y="3527733"/>
                        <a:pt x="1109296" y="3546764"/>
                      </a:cubicBezTo>
                      <a:cubicBezTo>
                        <a:pt x="1160361" y="3575133"/>
                        <a:pt x="1220133" y="3583709"/>
                        <a:pt x="1275551" y="3602182"/>
                      </a:cubicBezTo>
                      <a:cubicBezTo>
                        <a:pt x="1543133" y="3691376"/>
                        <a:pt x="1127113" y="3548349"/>
                        <a:pt x="1469514" y="3685309"/>
                      </a:cubicBezTo>
                      <a:cubicBezTo>
                        <a:pt x="1523752" y="3707004"/>
                        <a:pt x="1587164" y="3708324"/>
                        <a:pt x="1635769" y="3740727"/>
                      </a:cubicBezTo>
                      <a:cubicBezTo>
                        <a:pt x="1663478" y="3759200"/>
                        <a:pt x="1692892" y="3775341"/>
                        <a:pt x="1718896" y="3796145"/>
                      </a:cubicBezTo>
                      <a:cubicBezTo>
                        <a:pt x="1739296" y="3812465"/>
                        <a:pt x="1750531" y="3840754"/>
                        <a:pt x="1774314" y="3851564"/>
                      </a:cubicBezTo>
                      <a:cubicBezTo>
                        <a:pt x="1854084" y="3887823"/>
                        <a:pt x="1940569" y="3906982"/>
                        <a:pt x="2023696" y="3934691"/>
                      </a:cubicBezTo>
                      <a:lnTo>
                        <a:pt x="2106823" y="3962400"/>
                      </a:lnTo>
                      <a:cubicBezTo>
                        <a:pt x="2106824" y="3962400"/>
                        <a:pt x="2273077" y="4017817"/>
                        <a:pt x="2273078" y="4017818"/>
                      </a:cubicBezTo>
                      <a:cubicBezTo>
                        <a:pt x="2387892" y="4094360"/>
                        <a:pt x="2323897" y="4065159"/>
                        <a:pt x="2467042" y="4100945"/>
                      </a:cubicBezTo>
                      <a:cubicBezTo>
                        <a:pt x="2633296" y="4091709"/>
                        <a:pt x="2799825" y="4086514"/>
                        <a:pt x="2965805" y="4073236"/>
                      </a:cubicBezTo>
                      <a:cubicBezTo>
                        <a:pt x="3030908" y="4068028"/>
                        <a:pt x="3094613" y="4050021"/>
                        <a:pt x="3159769" y="4045527"/>
                      </a:cubicBezTo>
                      <a:cubicBezTo>
                        <a:pt x="3362697" y="4031532"/>
                        <a:pt x="3566169" y="4027054"/>
                        <a:pt x="3769369" y="4017818"/>
                      </a:cubicBezTo>
                      <a:cubicBezTo>
                        <a:pt x="3797078" y="4008582"/>
                        <a:pt x="3829130" y="4007634"/>
                        <a:pt x="3852496" y="3990109"/>
                      </a:cubicBezTo>
                      <a:cubicBezTo>
                        <a:pt x="3904745" y="3950923"/>
                        <a:pt x="3944860" y="3897746"/>
                        <a:pt x="3991042" y="3851564"/>
                      </a:cubicBezTo>
                      <a:cubicBezTo>
                        <a:pt x="4009515" y="3833091"/>
                        <a:pt x="4024723" y="3810636"/>
                        <a:pt x="4046460" y="3796145"/>
                      </a:cubicBezTo>
                      <a:cubicBezTo>
                        <a:pt x="4153889" y="3724525"/>
                        <a:pt x="4097994" y="3751258"/>
                        <a:pt x="4212714" y="3713018"/>
                      </a:cubicBezTo>
                      <a:cubicBezTo>
                        <a:pt x="4338058" y="3587677"/>
                        <a:pt x="4181351" y="3739156"/>
                        <a:pt x="4378969" y="3574473"/>
                      </a:cubicBezTo>
                      <a:cubicBezTo>
                        <a:pt x="4455190" y="3510955"/>
                        <a:pt x="4434438" y="3491319"/>
                        <a:pt x="4545223" y="3435927"/>
                      </a:cubicBezTo>
                      <a:cubicBezTo>
                        <a:pt x="4579285" y="3418896"/>
                        <a:pt x="4619114" y="3417454"/>
                        <a:pt x="4656060" y="3408218"/>
                      </a:cubicBezTo>
                      <a:cubicBezTo>
                        <a:pt x="4813979" y="3250299"/>
                        <a:pt x="4654655" y="3381111"/>
                        <a:pt x="4850023" y="3297382"/>
                      </a:cubicBezTo>
                      <a:cubicBezTo>
                        <a:pt x="4880633" y="3284264"/>
                        <a:pt x="4904236" y="3258487"/>
                        <a:pt x="4933151" y="3241964"/>
                      </a:cubicBezTo>
                      <a:cubicBezTo>
                        <a:pt x="4969015" y="3221470"/>
                        <a:pt x="5006021" y="3202817"/>
                        <a:pt x="5043987" y="3186545"/>
                      </a:cubicBezTo>
                      <a:cubicBezTo>
                        <a:pt x="5099639" y="3162694"/>
                        <a:pt x="5181708" y="3145188"/>
                        <a:pt x="5237951" y="3131127"/>
                      </a:cubicBezTo>
                      <a:cubicBezTo>
                        <a:pt x="5274896" y="3112654"/>
                        <a:pt x="5317055" y="3102153"/>
                        <a:pt x="5348787" y="3075709"/>
                      </a:cubicBezTo>
                      <a:cubicBezTo>
                        <a:pt x="5374370" y="3054390"/>
                        <a:pt x="5380657" y="3016130"/>
                        <a:pt x="5404205" y="2992582"/>
                      </a:cubicBezTo>
                      <a:cubicBezTo>
                        <a:pt x="5427753" y="2969034"/>
                        <a:pt x="5459624" y="2955637"/>
                        <a:pt x="5487333" y="2937164"/>
                      </a:cubicBezTo>
                      <a:cubicBezTo>
                        <a:pt x="5595693" y="2774624"/>
                        <a:pt x="5607699" y="2788208"/>
                        <a:pt x="5653587" y="2604654"/>
                      </a:cubicBezTo>
                      <a:cubicBezTo>
                        <a:pt x="5662823" y="2567709"/>
                        <a:pt x="5670834" y="2530435"/>
                        <a:pt x="5681296" y="2493818"/>
                      </a:cubicBezTo>
                      <a:cubicBezTo>
                        <a:pt x="5689320" y="2465734"/>
                        <a:pt x="5709005" y="2410691"/>
                        <a:pt x="5709005" y="2410691"/>
                      </a:cubicBezTo>
                    </a:path>
                  </a:pathLst>
                </a:cu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</p:grpSp>
          <p:sp>
            <p:nvSpPr>
              <p:cNvPr id="112" name="Elipse 111"/>
              <p:cNvSpPr/>
              <p:nvPr/>
            </p:nvSpPr>
            <p:spPr>
              <a:xfrm>
                <a:off x="21074083" y="8040454"/>
                <a:ext cx="415636" cy="47105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  <p:sp>
            <p:nvSpPr>
              <p:cNvPr id="115" name="Multiplicar 114"/>
              <p:cNvSpPr/>
              <p:nvPr/>
            </p:nvSpPr>
            <p:spPr>
              <a:xfrm>
                <a:off x="20694650" y="10029668"/>
                <a:ext cx="862444" cy="823141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/>
              </a:p>
            </p:txBody>
          </p:sp>
        </p:grpSp>
        <p:sp>
          <p:nvSpPr>
            <p:cNvPr id="121" name="Espaço Reservado para Conteúdo 2"/>
            <p:cNvSpPr txBox="1">
              <a:spLocks noChangeArrowheads="1"/>
            </p:cNvSpPr>
            <p:nvPr/>
          </p:nvSpPr>
          <p:spPr bwMode="auto">
            <a:xfrm>
              <a:off x="17401114" y="3517083"/>
              <a:ext cx="8133283" cy="1766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1828800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13716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22860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32004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4114800" indent="-457200" defTabSz="1828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45720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50292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54864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5943600" indent="-457200" defTabSz="18288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pt-BR" altLang="pt-BR" sz="1800" i="1" dirty="0"/>
                <a:t>4) Classificação de novos dados.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27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1F035-2A56-2AC2-A1F3-A6F183B9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Avaliação do Resultado</a:t>
            </a: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A2A6206F-B435-20B8-BF04-42EF4545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2" y="2478505"/>
            <a:ext cx="11276136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41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937406" y="984739"/>
            <a:ext cx="10726500" cy="289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lang="pt-BR" sz="6600" dirty="0"/>
              <a:t>Introdução a Aprendizagem de Máquina Utilizando a Linguagem Python</a:t>
            </a:r>
            <a:endParaRPr sz="6600" dirty="0"/>
          </a:p>
        </p:txBody>
      </p:sp>
      <p:sp>
        <p:nvSpPr>
          <p:cNvPr id="2" name="Google Shape;69;p13">
            <a:extLst>
              <a:ext uri="{FF2B5EF4-FFF2-40B4-BE49-F238E27FC236}">
                <a16:creationId xmlns:a16="http://schemas.microsoft.com/office/drawing/2014/main" id="{EFFDA00F-8643-A210-8C5E-1DE37AD23E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38666" y="4753808"/>
            <a:ext cx="5123980" cy="12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err="1"/>
              <a:t>Profº</a:t>
            </a:r>
            <a:r>
              <a:rPr lang="pt-BR" sz="2800" dirty="0"/>
              <a:t> Gustavo Miranda</a:t>
            </a:r>
            <a:br>
              <a:rPr lang="pt-BR" sz="2800" dirty="0"/>
            </a:br>
            <a:r>
              <a:rPr lang="pt-BR" sz="2800" dirty="0"/>
              <a:t>gustavo.oliveira@penedo.ufal.br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87276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300" b="1" dirty="0"/>
              <a:t>Entendimento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415600" y="2138289"/>
            <a:ext cx="7631120" cy="3953344"/>
          </a:xfrm>
        </p:spPr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pt-BR" sz="2800" b="1" dirty="0">
                <a:solidFill>
                  <a:schemeClr val="tx1"/>
                </a:solidFill>
              </a:rPr>
              <a:t>O que fazer com os dados armazenados?</a:t>
            </a:r>
          </a:p>
          <a:p>
            <a:pPr marL="0" indent="0" algn="ctr">
              <a:lnSpc>
                <a:spcPct val="120000"/>
              </a:lnSpc>
              <a:buNone/>
            </a:pPr>
            <a:endParaRPr lang="pt-BR" sz="2800" b="1" dirty="0">
              <a:solidFill>
                <a:schemeClr val="tx1"/>
              </a:solidFill>
            </a:endParaRPr>
          </a:p>
          <a:p>
            <a:pPr marL="457200" lvl="1" indent="0" algn="just">
              <a:lnSpc>
                <a:spcPct val="120000"/>
              </a:lnSpc>
              <a:buNone/>
            </a:pPr>
            <a:endParaRPr lang="pt-BR" sz="1800" dirty="0"/>
          </a:p>
          <a:p>
            <a:pPr algn="just">
              <a:lnSpc>
                <a:spcPct val="120000"/>
              </a:lnSpc>
            </a:pPr>
            <a:r>
              <a:rPr lang="pt-BR" sz="2000" dirty="0"/>
              <a:t>Os analistas de dados perceberam que </a:t>
            </a:r>
            <a:r>
              <a:rPr lang="pt-BR" sz="2000" b="1" dirty="0"/>
              <a:t>conhecimento pode ser extraído desses dados</a:t>
            </a:r>
            <a:r>
              <a:rPr lang="pt-BR" sz="2000" dirty="0"/>
              <a:t>.</a:t>
            </a:r>
            <a:endParaRPr lang="pt-BR" dirty="0"/>
          </a:p>
          <a:p>
            <a:pPr lvl="1" algn="just">
              <a:lnSpc>
                <a:spcPct val="120000"/>
              </a:lnSpc>
            </a:pPr>
            <a:r>
              <a:rPr lang="pt-BR" sz="1800" dirty="0"/>
              <a:t>Conhecimento vale dinheiro.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165" y="828830"/>
            <a:ext cx="2694666" cy="52003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649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300" b="1" dirty="0"/>
              <a:t>Surgimento de Áreas de Pesquisa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7868" r="47175" b="22058"/>
          <a:stretch/>
        </p:blipFill>
        <p:spPr>
          <a:xfrm>
            <a:off x="529698" y="1902758"/>
            <a:ext cx="5265188" cy="2245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Agrupar 7"/>
          <p:cNvGrpSpPr/>
          <p:nvPr/>
        </p:nvGrpSpPr>
        <p:grpSpPr>
          <a:xfrm>
            <a:off x="368820" y="4268573"/>
            <a:ext cx="5586944" cy="2267202"/>
            <a:chOff x="2803402" y="8241311"/>
            <a:chExt cx="8928847" cy="3512428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 rotWithShape="1">
            <a:blip r:embed="rId3"/>
            <a:srcRect l="3630" t="13603" r="27746" b="69118"/>
            <a:stretch/>
          </p:blipFill>
          <p:spPr>
            <a:xfrm>
              <a:off x="2803402" y="8241311"/>
              <a:ext cx="8928847" cy="12640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3"/>
            <a:srcRect l="3630" t="47182" r="27746" b="21323"/>
            <a:stretch/>
          </p:blipFill>
          <p:spPr>
            <a:xfrm>
              <a:off x="2803402" y="9449810"/>
              <a:ext cx="8928847" cy="2303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46691" r="36633" b="20588"/>
          <a:stretch/>
        </p:blipFill>
        <p:spPr>
          <a:xfrm>
            <a:off x="6410700" y="4262718"/>
            <a:ext cx="5048741" cy="1465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l="7351" t="23530" r="29812" b="31250"/>
          <a:stretch/>
        </p:blipFill>
        <p:spPr>
          <a:xfrm>
            <a:off x="6359687" y="1993893"/>
            <a:ext cx="5099754" cy="2063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ector reto 11"/>
          <p:cNvCxnSpPr/>
          <p:nvPr/>
        </p:nvCxnSpPr>
        <p:spPr>
          <a:xfrm>
            <a:off x="1949824" y="3240739"/>
            <a:ext cx="2501153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V="1">
            <a:off x="1824318" y="5392270"/>
            <a:ext cx="2277036" cy="22412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V="1">
            <a:off x="8780930" y="3442446"/>
            <a:ext cx="1775012" cy="13447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9408459" y="5212977"/>
            <a:ext cx="1533345" cy="311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6493790" y="5536712"/>
            <a:ext cx="1115878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345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IA na Mídia Convencional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2" y="1571623"/>
            <a:ext cx="11038133" cy="42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994462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swald">
      <a:majorFont>
        <a:latin typeface="Oswald"/>
        <a:ea typeface=""/>
        <a:cs typeface=""/>
      </a:majorFont>
      <a:minorFont>
        <a:latin typeface="Source Code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2329</Words>
  <Application>Microsoft Office PowerPoint</Application>
  <PresentationFormat>Widescreen</PresentationFormat>
  <Paragraphs>614</Paragraphs>
  <Slides>62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Cambria Math</vt:lpstr>
      <vt:lpstr>Neo Sans Std Ultra</vt:lpstr>
      <vt:lpstr>Oswald</vt:lpstr>
      <vt:lpstr>Roboto Condensed Light</vt:lpstr>
      <vt:lpstr>Source Code Pro</vt:lpstr>
      <vt:lpstr>Times New Roman</vt:lpstr>
      <vt:lpstr>Wingdings</vt:lpstr>
      <vt:lpstr>Modern Writer</vt:lpstr>
      <vt:lpstr>Introdução a Aprendizagem de Máquina Utilizando a Linguagem Python</vt:lpstr>
      <vt:lpstr>Tópicos da Aula</vt:lpstr>
      <vt:lpstr>Quem sou eu? </vt:lpstr>
      <vt:lpstr>Introdução a Inteligência Artificial</vt:lpstr>
      <vt:lpstr>Crescimento de Dados Digitais</vt:lpstr>
      <vt:lpstr>Crescimento Contínuo de Dados</vt:lpstr>
      <vt:lpstr>Entendimento dos Dados</vt:lpstr>
      <vt:lpstr>Surgimento de Áreas de Pesquisa</vt:lpstr>
      <vt:lpstr>IA na Mídia Convencional</vt:lpstr>
      <vt:lpstr>4º Revolução Industrial</vt:lpstr>
      <vt:lpstr>Aplicações da Inteligência Artificial</vt:lpstr>
      <vt:lpstr>Automação com IA</vt:lpstr>
      <vt:lpstr>O Carro Autônomo</vt:lpstr>
      <vt:lpstr>Carro Conectado Hoje</vt:lpstr>
      <vt:lpstr>Audi usa Aprendizado de Máquina</vt:lpstr>
      <vt:lpstr>Aplicações da Inteligência Artificial</vt:lpstr>
      <vt:lpstr>Aplicações da Inteligência Artificial</vt:lpstr>
      <vt:lpstr>Definições e Conceitos da Inteligência Artificial</vt:lpstr>
      <vt:lpstr>Inteligência Artificial (IA)</vt:lpstr>
      <vt:lpstr>IA Fraca</vt:lpstr>
      <vt:lpstr>IA Abrangente</vt:lpstr>
      <vt:lpstr>IA Forte</vt:lpstr>
      <vt:lpstr>Aprendizagem de Máquina</vt:lpstr>
      <vt:lpstr>Introdução a Aprendizagem de Máquina</vt:lpstr>
      <vt:lpstr>Tipos de Aprendizado de Máquina</vt:lpstr>
      <vt:lpstr>Aprendizado Supervisionado</vt:lpstr>
      <vt:lpstr>Aprendizado Não-supervisionado</vt:lpstr>
      <vt:lpstr>Aprendizado Por Reforço</vt:lpstr>
      <vt:lpstr>Subáreas de Aprendizagem de Máquina</vt:lpstr>
      <vt:lpstr>Aplicações do Aprendizado Supervisionado</vt:lpstr>
      <vt:lpstr>Aplicações do Aprendizado Não-Supervisionado</vt:lpstr>
      <vt:lpstr>Aplicações do Aprendizado Por Reforço</vt:lpstr>
      <vt:lpstr>Exemplo de Classificação de Dados</vt:lpstr>
      <vt:lpstr>Exemplo de Classificação de Dados</vt:lpstr>
      <vt:lpstr>Classificação de Espécies </vt:lpstr>
      <vt:lpstr>Papel do Especialista</vt:lpstr>
      <vt:lpstr>Reconhecer Padrões nos Dados</vt:lpstr>
      <vt:lpstr>Conjunto de Dados</vt:lpstr>
      <vt:lpstr>Características do Conjunto de Dados</vt:lpstr>
      <vt:lpstr>Características do Conjunto de Dados</vt:lpstr>
      <vt:lpstr>Características do Conjunto de Dados</vt:lpstr>
      <vt:lpstr>Características do Conjunto de Dados</vt:lpstr>
      <vt:lpstr>Características do Conjunto de Dados</vt:lpstr>
      <vt:lpstr>Extração de Características dos Dados</vt:lpstr>
      <vt:lpstr>Aprendizado Sobre os Dados</vt:lpstr>
      <vt:lpstr>Aprendizado Sobre os Dados</vt:lpstr>
      <vt:lpstr>Visualização dos Dados</vt:lpstr>
      <vt:lpstr>Construção das Fronteiras de Decisão</vt:lpstr>
      <vt:lpstr>Árvore de Decisão</vt:lpstr>
      <vt:lpstr>Árvore de Decisão</vt:lpstr>
      <vt:lpstr>Exemplo de Entrada de uma Árvore</vt:lpstr>
      <vt:lpstr>Exemplo de Entrada de uma Árvore</vt:lpstr>
      <vt:lpstr>Algoritmo ID3</vt:lpstr>
      <vt:lpstr>Fronteiras de Decisão de uma Árvore</vt:lpstr>
      <vt:lpstr>Aprendizado Sobre os Dados</vt:lpstr>
      <vt:lpstr>Treinamento</vt:lpstr>
      <vt:lpstr>Cuidados no Treinamento</vt:lpstr>
      <vt:lpstr>Divisão dos Dados para Treinamento</vt:lpstr>
      <vt:lpstr>Classificação de Novos Exemplos</vt:lpstr>
      <vt:lpstr>Classificação de Novos Exemplos</vt:lpstr>
      <vt:lpstr>Avaliação do Resultado</vt:lpstr>
      <vt:lpstr>Introdução a Aprendizagem de Máquina Utilizando a Linguagem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Herança Programação III  (Programação Orientada a Objetos)</dc:title>
  <dc:creator>Gustavo Henrique</dc:creator>
  <cp:lastModifiedBy>Gustavo Henrique</cp:lastModifiedBy>
  <cp:revision>75</cp:revision>
  <dcterms:modified xsi:type="dcterms:W3CDTF">2022-11-09T01:25:51Z</dcterms:modified>
</cp:coreProperties>
</file>